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5"/>
  </p:notesMasterIdLst>
  <p:sldIdLst>
    <p:sldId id="256" r:id="rId2"/>
    <p:sldId id="259" r:id="rId3"/>
    <p:sldId id="260" r:id="rId4"/>
    <p:sldId id="261" r:id="rId5"/>
    <p:sldId id="262" r:id="rId6"/>
    <p:sldId id="263" r:id="rId7"/>
    <p:sldId id="264" r:id="rId8"/>
    <p:sldId id="265" r:id="rId9"/>
    <p:sldId id="285" r:id="rId10"/>
    <p:sldId id="286" r:id="rId11"/>
    <p:sldId id="291" r:id="rId12"/>
    <p:sldId id="299" r:id="rId13"/>
    <p:sldId id="295" r:id="rId14"/>
    <p:sldId id="292" r:id="rId15"/>
    <p:sldId id="293" r:id="rId16"/>
    <p:sldId id="297" r:id="rId17"/>
    <p:sldId id="298" r:id="rId18"/>
    <p:sldId id="300" r:id="rId19"/>
    <p:sldId id="269" r:id="rId20"/>
    <p:sldId id="302" r:id="rId21"/>
    <p:sldId id="272" r:id="rId22"/>
    <p:sldId id="315" r:id="rId23"/>
    <p:sldId id="304" r:id="rId24"/>
    <p:sldId id="305" r:id="rId25"/>
    <p:sldId id="306" r:id="rId26"/>
    <p:sldId id="308" r:id="rId27"/>
    <p:sldId id="309" r:id="rId28"/>
    <p:sldId id="310" r:id="rId29"/>
    <p:sldId id="311" r:id="rId30"/>
    <p:sldId id="312" r:id="rId31"/>
    <p:sldId id="313" r:id="rId32"/>
    <p:sldId id="316" r:id="rId33"/>
    <p:sldId id="327" r:id="rId34"/>
    <p:sldId id="328" r:id="rId35"/>
    <p:sldId id="332" r:id="rId36"/>
    <p:sldId id="317" r:id="rId37"/>
    <p:sldId id="318" r:id="rId38"/>
    <p:sldId id="319" r:id="rId39"/>
    <p:sldId id="320" r:id="rId40"/>
    <p:sldId id="321" r:id="rId41"/>
    <p:sldId id="322" r:id="rId42"/>
    <p:sldId id="323" r:id="rId43"/>
    <p:sldId id="324" r:id="rId44"/>
    <p:sldId id="341" r:id="rId45"/>
    <p:sldId id="342" r:id="rId46"/>
    <p:sldId id="343" r:id="rId47"/>
    <p:sldId id="345" r:id="rId48"/>
    <p:sldId id="346" r:id="rId49"/>
    <p:sldId id="347" r:id="rId50"/>
    <p:sldId id="348" r:id="rId51"/>
    <p:sldId id="349" r:id="rId52"/>
    <p:sldId id="368" r:id="rId53"/>
    <p:sldId id="369" r:id="rId54"/>
    <p:sldId id="370" r:id="rId55"/>
    <p:sldId id="371" r:id="rId56"/>
    <p:sldId id="375" r:id="rId57"/>
    <p:sldId id="376" r:id="rId58"/>
    <p:sldId id="377" r:id="rId59"/>
    <p:sldId id="382" r:id="rId60"/>
    <p:sldId id="378" r:id="rId61"/>
    <p:sldId id="379" r:id="rId62"/>
    <p:sldId id="380" r:id="rId63"/>
    <p:sldId id="381" r:id="rId64"/>
    <p:sldId id="372" r:id="rId65"/>
    <p:sldId id="373" r:id="rId66"/>
    <p:sldId id="374" r:id="rId67"/>
    <p:sldId id="359" r:id="rId68"/>
    <p:sldId id="360" r:id="rId69"/>
    <p:sldId id="361" r:id="rId70"/>
    <p:sldId id="362" r:id="rId71"/>
    <p:sldId id="363" r:id="rId72"/>
    <p:sldId id="364" r:id="rId73"/>
    <p:sldId id="384" r:id="rId74"/>
    <p:sldId id="385" r:id="rId75"/>
    <p:sldId id="386" r:id="rId76"/>
    <p:sldId id="387" r:id="rId77"/>
    <p:sldId id="389" r:id="rId78"/>
    <p:sldId id="390" r:id="rId79"/>
    <p:sldId id="391" r:id="rId80"/>
    <p:sldId id="393" r:id="rId81"/>
    <p:sldId id="401" r:id="rId82"/>
    <p:sldId id="394" r:id="rId83"/>
    <p:sldId id="402" r:id="rId84"/>
    <p:sldId id="403" r:id="rId85"/>
    <p:sldId id="395" r:id="rId86"/>
    <p:sldId id="396" r:id="rId87"/>
    <p:sldId id="397" r:id="rId88"/>
    <p:sldId id="398" r:id="rId89"/>
    <p:sldId id="399" r:id="rId90"/>
    <p:sldId id="406" r:id="rId91"/>
    <p:sldId id="404" r:id="rId92"/>
    <p:sldId id="405" r:id="rId93"/>
    <p:sldId id="428" r:id="rId94"/>
    <p:sldId id="424" r:id="rId95"/>
    <p:sldId id="429" r:id="rId96"/>
    <p:sldId id="430" r:id="rId97"/>
    <p:sldId id="431" r:id="rId98"/>
    <p:sldId id="432" r:id="rId99"/>
    <p:sldId id="433" r:id="rId100"/>
    <p:sldId id="434" r:id="rId101"/>
    <p:sldId id="445" r:id="rId102"/>
    <p:sldId id="435" r:id="rId103"/>
    <p:sldId id="436" r:id="rId104"/>
    <p:sldId id="437" r:id="rId105"/>
    <p:sldId id="444" r:id="rId106"/>
    <p:sldId id="439" r:id="rId107"/>
    <p:sldId id="441" r:id="rId108"/>
    <p:sldId id="442" r:id="rId109"/>
    <p:sldId id="443" r:id="rId110"/>
    <p:sldId id="425" r:id="rId111"/>
    <p:sldId id="426" r:id="rId112"/>
    <p:sldId id="427" r:id="rId113"/>
    <p:sldId id="415"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1526"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dLbls>
          <c:dLblPos val="ctr"/>
          <c:showLegendKey val="0"/>
          <c:showVal val="1"/>
          <c:showCatName val="0"/>
          <c:showSerName val="0"/>
          <c:showPercent val="0"/>
          <c:showBubbleSize val="0"/>
        </c:dLbls>
        <c:marker val="1"/>
        <c:smooth val="0"/>
        <c:axId val="740192160"/>
        <c:axId val="740193824"/>
      </c:lineChart>
      <c:catAx>
        <c:axId val="74019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0193824"/>
        <c:crosses val="autoZero"/>
        <c:auto val="1"/>
        <c:lblAlgn val="ctr"/>
        <c:lblOffset val="100"/>
        <c:noMultiLvlLbl val="0"/>
      </c:catAx>
      <c:valAx>
        <c:axId val="74019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019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8/9/2022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charset="0"/>
                <a:ea typeface="ＭＳ Ｐゴシック" charset="0"/>
              </a:defRPr>
            </a:lvl1pPr>
            <a:lvl2pPr marL="742950" indent="-285750" defTabSz="990600" eaLnBrk="0" hangingPunct="0">
              <a:defRPr sz="3200">
                <a:solidFill>
                  <a:schemeClr val="tx1"/>
                </a:solidFill>
                <a:latin typeface="Palatino Linotype" charset="0"/>
                <a:ea typeface="ＭＳ Ｐゴシック" charset="0"/>
              </a:defRPr>
            </a:lvl2pPr>
            <a:lvl3pPr marL="1143000" indent="-228600" defTabSz="990600" eaLnBrk="0" hangingPunct="0">
              <a:defRPr sz="3200">
                <a:solidFill>
                  <a:schemeClr val="tx1"/>
                </a:solidFill>
                <a:latin typeface="Palatino Linotype" charset="0"/>
                <a:ea typeface="ＭＳ Ｐゴシック" charset="0"/>
              </a:defRPr>
            </a:lvl3pPr>
            <a:lvl4pPr marL="1600200" indent="-228600" defTabSz="990600" eaLnBrk="0" hangingPunct="0">
              <a:defRPr sz="3200">
                <a:solidFill>
                  <a:schemeClr val="tx1"/>
                </a:solidFill>
                <a:latin typeface="Palatino Linotype" charset="0"/>
                <a:ea typeface="ＭＳ Ｐゴシック" charset="0"/>
              </a:defRPr>
            </a:lvl4pPr>
            <a:lvl5pPr marL="2057400" indent="-228600" defTabSz="990600" eaLnBrk="0" hangingPunct="0">
              <a:defRPr sz="3200">
                <a:solidFill>
                  <a:schemeClr val="tx1"/>
                </a:solidFill>
                <a:latin typeface="Palatino Linotype" charset="0"/>
                <a:ea typeface="ＭＳ Ｐゴシック" charset="0"/>
              </a:defRPr>
            </a:lvl5pPr>
            <a:lvl6pPr marL="2514600" indent="-228600" defTabSz="990600" eaLnBrk="0" fontAlgn="base" hangingPunct="0">
              <a:spcBef>
                <a:spcPct val="0"/>
              </a:spcBef>
              <a:spcAft>
                <a:spcPct val="0"/>
              </a:spcAft>
              <a:defRPr sz="3200">
                <a:solidFill>
                  <a:schemeClr val="tx1"/>
                </a:solidFill>
                <a:latin typeface="Palatino Linotype" charset="0"/>
                <a:ea typeface="ＭＳ Ｐゴシック" charset="0"/>
              </a:defRPr>
            </a:lvl6pPr>
            <a:lvl7pPr marL="2971800" indent="-228600" defTabSz="990600" eaLnBrk="0" fontAlgn="base" hangingPunct="0">
              <a:spcBef>
                <a:spcPct val="0"/>
              </a:spcBef>
              <a:spcAft>
                <a:spcPct val="0"/>
              </a:spcAft>
              <a:defRPr sz="3200">
                <a:solidFill>
                  <a:schemeClr val="tx1"/>
                </a:solidFill>
                <a:latin typeface="Palatino Linotype" charset="0"/>
                <a:ea typeface="ＭＳ Ｐゴシック" charset="0"/>
              </a:defRPr>
            </a:lvl7pPr>
            <a:lvl8pPr marL="3429000" indent="-228600" defTabSz="990600" eaLnBrk="0" fontAlgn="base" hangingPunct="0">
              <a:spcBef>
                <a:spcPct val="0"/>
              </a:spcBef>
              <a:spcAft>
                <a:spcPct val="0"/>
              </a:spcAft>
              <a:defRPr sz="3200">
                <a:solidFill>
                  <a:schemeClr val="tx1"/>
                </a:solidFill>
                <a:latin typeface="Palatino Linotype" charset="0"/>
                <a:ea typeface="ＭＳ Ｐゴシック" charset="0"/>
              </a:defRPr>
            </a:lvl8pPr>
            <a:lvl9pPr marL="3886200" indent="-228600" defTabSz="990600" eaLnBrk="0" fontAlgn="base" hangingPunct="0">
              <a:spcBef>
                <a:spcPct val="0"/>
              </a:spcBef>
              <a:spcAft>
                <a:spcPct val="0"/>
              </a:spcAft>
              <a:defRPr sz="3200">
                <a:solidFill>
                  <a:schemeClr val="tx1"/>
                </a:solidFill>
                <a:latin typeface="Palatino Linotype" charset="0"/>
                <a:ea typeface="ＭＳ Ｐゴシック" charset="0"/>
              </a:defRPr>
            </a:lvl9pPr>
          </a:lstStyle>
          <a:p>
            <a:pPr eaLnBrk="1" hangingPunct="1"/>
            <a:fld id="{8E54F352-8704-1149-A585-EF65C50C0008}" type="slidenum">
              <a:rPr lang="tr-TR" sz="1300">
                <a:latin typeface="Arial" charset="0"/>
              </a:rPr>
              <a:pPr eaLnBrk="1" hangingPunct="1"/>
              <a:t>99</a:t>
            </a:fld>
            <a:endParaRPr lang="tr-TR" sz="1300">
              <a:latin typeface="Arial" charset="0"/>
            </a:endParaRPr>
          </a:p>
        </p:txBody>
      </p:sp>
    </p:spTree>
    <p:extLst>
      <p:ext uri="{BB962C8B-B14F-4D97-AF65-F5344CB8AC3E}">
        <p14:creationId xmlns:p14="http://schemas.microsoft.com/office/powerpoint/2010/main" val="165946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4108">
              <a:defRPr kumimoji="1" sz="3500">
                <a:solidFill>
                  <a:schemeClr val="tx1"/>
                </a:solidFill>
                <a:latin typeface="Abadi MT Condensed Light" pitchFamily="34" charset="0"/>
              </a:defRPr>
            </a:lvl1pPr>
            <a:lvl2pPr marL="731286" indent="-281264" defTabSz="914108">
              <a:defRPr kumimoji="1" sz="3500">
                <a:solidFill>
                  <a:schemeClr val="tx1"/>
                </a:solidFill>
                <a:latin typeface="Abadi MT Condensed Light" pitchFamily="34" charset="0"/>
              </a:defRPr>
            </a:lvl2pPr>
            <a:lvl3pPr marL="1125055" indent="-225011" defTabSz="914108">
              <a:defRPr kumimoji="1" sz="3500">
                <a:solidFill>
                  <a:schemeClr val="tx1"/>
                </a:solidFill>
                <a:latin typeface="Abadi MT Condensed Light" pitchFamily="34" charset="0"/>
              </a:defRPr>
            </a:lvl3pPr>
            <a:lvl4pPr marL="1575077" indent="-225011" defTabSz="914108">
              <a:defRPr kumimoji="1" sz="3500">
                <a:solidFill>
                  <a:schemeClr val="tx1"/>
                </a:solidFill>
                <a:latin typeface="Abadi MT Condensed Light" pitchFamily="34" charset="0"/>
              </a:defRPr>
            </a:lvl4pPr>
            <a:lvl5pPr marL="2025099" indent="-225011" defTabSz="914108">
              <a:defRPr kumimoji="1" sz="3500">
                <a:solidFill>
                  <a:schemeClr val="tx1"/>
                </a:solidFill>
                <a:latin typeface="Abadi MT Condensed Light" pitchFamily="34" charset="0"/>
              </a:defRPr>
            </a:lvl5pPr>
            <a:lvl6pPr marL="2475121" indent="-225011" defTabSz="914108" eaLnBrk="0" fontAlgn="base" hangingPunct="0">
              <a:spcBef>
                <a:spcPct val="0"/>
              </a:spcBef>
              <a:spcAft>
                <a:spcPct val="0"/>
              </a:spcAft>
              <a:defRPr kumimoji="1" sz="3500">
                <a:solidFill>
                  <a:schemeClr val="tx1"/>
                </a:solidFill>
                <a:latin typeface="Abadi MT Condensed Light" pitchFamily="34" charset="0"/>
              </a:defRPr>
            </a:lvl6pPr>
            <a:lvl7pPr marL="2925143" indent="-225011" defTabSz="914108" eaLnBrk="0" fontAlgn="base" hangingPunct="0">
              <a:spcBef>
                <a:spcPct val="0"/>
              </a:spcBef>
              <a:spcAft>
                <a:spcPct val="0"/>
              </a:spcAft>
              <a:defRPr kumimoji="1" sz="3500">
                <a:solidFill>
                  <a:schemeClr val="tx1"/>
                </a:solidFill>
                <a:latin typeface="Abadi MT Condensed Light" pitchFamily="34" charset="0"/>
              </a:defRPr>
            </a:lvl7pPr>
            <a:lvl8pPr marL="3375165" indent="-225011" defTabSz="914108" eaLnBrk="0" fontAlgn="base" hangingPunct="0">
              <a:spcBef>
                <a:spcPct val="0"/>
              </a:spcBef>
              <a:spcAft>
                <a:spcPct val="0"/>
              </a:spcAft>
              <a:defRPr kumimoji="1" sz="3500">
                <a:solidFill>
                  <a:schemeClr val="tx1"/>
                </a:solidFill>
                <a:latin typeface="Abadi MT Condensed Light" pitchFamily="34" charset="0"/>
              </a:defRPr>
            </a:lvl8pPr>
            <a:lvl9pPr marL="3825187" indent="-225011" defTabSz="914108" eaLnBrk="0" fontAlgn="base" hangingPunct="0">
              <a:spcBef>
                <a:spcPct val="0"/>
              </a:spcBef>
              <a:spcAft>
                <a:spcPct val="0"/>
              </a:spcAft>
              <a:defRPr kumimoji="1" sz="3500">
                <a:solidFill>
                  <a:schemeClr val="tx1"/>
                </a:solidFill>
                <a:latin typeface="Abadi MT Condensed Light" pitchFamily="34" charset="0"/>
              </a:defRPr>
            </a:lvl9pPr>
          </a:lstStyle>
          <a:p>
            <a:fld id="{D440305D-77D7-4760-ACED-24EB13A2970E}" type="slidenum">
              <a:rPr kumimoji="0" lang="en-US" altLang="en-US" sz="1200">
                <a:latin typeface="Times New Roman" pitchFamily="18" charset="0"/>
              </a:rPr>
              <a:pPr/>
              <a:t>100</a:t>
            </a:fld>
            <a:endParaRPr kumimoji="0" lang="en-US" altLang="en-US" sz="1200">
              <a:latin typeface="Times New Roman"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30934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4108">
              <a:defRPr kumimoji="1" sz="3500">
                <a:solidFill>
                  <a:schemeClr val="tx1"/>
                </a:solidFill>
                <a:latin typeface="Abadi MT Condensed Light" pitchFamily="34" charset="0"/>
              </a:defRPr>
            </a:lvl1pPr>
            <a:lvl2pPr marL="731286" indent="-281264" defTabSz="914108">
              <a:defRPr kumimoji="1" sz="3500">
                <a:solidFill>
                  <a:schemeClr val="tx1"/>
                </a:solidFill>
                <a:latin typeface="Abadi MT Condensed Light" pitchFamily="34" charset="0"/>
              </a:defRPr>
            </a:lvl2pPr>
            <a:lvl3pPr marL="1125055" indent="-225011" defTabSz="914108">
              <a:defRPr kumimoji="1" sz="3500">
                <a:solidFill>
                  <a:schemeClr val="tx1"/>
                </a:solidFill>
                <a:latin typeface="Abadi MT Condensed Light" pitchFamily="34" charset="0"/>
              </a:defRPr>
            </a:lvl3pPr>
            <a:lvl4pPr marL="1575077" indent="-225011" defTabSz="914108">
              <a:defRPr kumimoji="1" sz="3500">
                <a:solidFill>
                  <a:schemeClr val="tx1"/>
                </a:solidFill>
                <a:latin typeface="Abadi MT Condensed Light" pitchFamily="34" charset="0"/>
              </a:defRPr>
            </a:lvl4pPr>
            <a:lvl5pPr marL="2025099" indent="-225011" defTabSz="914108">
              <a:defRPr kumimoji="1" sz="3500">
                <a:solidFill>
                  <a:schemeClr val="tx1"/>
                </a:solidFill>
                <a:latin typeface="Abadi MT Condensed Light" pitchFamily="34" charset="0"/>
              </a:defRPr>
            </a:lvl5pPr>
            <a:lvl6pPr marL="2475121" indent="-225011" defTabSz="914108" eaLnBrk="0" fontAlgn="base" hangingPunct="0">
              <a:spcBef>
                <a:spcPct val="0"/>
              </a:spcBef>
              <a:spcAft>
                <a:spcPct val="0"/>
              </a:spcAft>
              <a:defRPr kumimoji="1" sz="3500">
                <a:solidFill>
                  <a:schemeClr val="tx1"/>
                </a:solidFill>
                <a:latin typeface="Abadi MT Condensed Light" pitchFamily="34" charset="0"/>
              </a:defRPr>
            </a:lvl6pPr>
            <a:lvl7pPr marL="2925143" indent="-225011" defTabSz="914108" eaLnBrk="0" fontAlgn="base" hangingPunct="0">
              <a:spcBef>
                <a:spcPct val="0"/>
              </a:spcBef>
              <a:spcAft>
                <a:spcPct val="0"/>
              </a:spcAft>
              <a:defRPr kumimoji="1" sz="3500">
                <a:solidFill>
                  <a:schemeClr val="tx1"/>
                </a:solidFill>
                <a:latin typeface="Abadi MT Condensed Light" pitchFamily="34" charset="0"/>
              </a:defRPr>
            </a:lvl7pPr>
            <a:lvl8pPr marL="3375165" indent="-225011" defTabSz="914108" eaLnBrk="0" fontAlgn="base" hangingPunct="0">
              <a:spcBef>
                <a:spcPct val="0"/>
              </a:spcBef>
              <a:spcAft>
                <a:spcPct val="0"/>
              </a:spcAft>
              <a:defRPr kumimoji="1" sz="3500">
                <a:solidFill>
                  <a:schemeClr val="tx1"/>
                </a:solidFill>
                <a:latin typeface="Abadi MT Condensed Light" pitchFamily="34" charset="0"/>
              </a:defRPr>
            </a:lvl8pPr>
            <a:lvl9pPr marL="3825187" indent="-225011" defTabSz="914108" eaLnBrk="0" fontAlgn="base" hangingPunct="0">
              <a:spcBef>
                <a:spcPct val="0"/>
              </a:spcBef>
              <a:spcAft>
                <a:spcPct val="0"/>
              </a:spcAft>
              <a:defRPr kumimoji="1" sz="3500">
                <a:solidFill>
                  <a:schemeClr val="tx1"/>
                </a:solidFill>
                <a:latin typeface="Abadi MT Condensed Light" pitchFamily="34" charset="0"/>
              </a:defRPr>
            </a:lvl9pPr>
          </a:lstStyle>
          <a:p>
            <a:fld id="{C9A71378-1C1B-4850-BAC0-A545176C5C9D}" type="slidenum">
              <a:rPr kumimoji="0" lang="en-US" altLang="en-US" sz="1200">
                <a:latin typeface="Times New Roman" pitchFamily="18" charset="0"/>
              </a:rPr>
              <a:pPr/>
              <a:t>102</a:t>
            </a:fld>
            <a:endParaRPr kumimoji="0" lang="en-US" altLang="en-US" sz="1200">
              <a:latin typeface="Times New Roman"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846266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4108">
              <a:defRPr kumimoji="1" sz="3500">
                <a:solidFill>
                  <a:schemeClr val="tx1"/>
                </a:solidFill>
                <a:latin typeface="Abadi MT Condensed Light" pitchFamily="34" charset="0"/>
              </a:defRPr>
            </a:lvl1pPr>
            <a:lvl2pPr marL="731286" indent="-281264" defTabSz="914108">
              <a:defRPr kumimoji="1" sz="3500">
                <a:solidFill>
                  <a:schemeClr val="tx1"/>
                </a:solidFill>
                <a:latin typeface="Abadi MT Condensed Light" pitchFamily="34" charset="0"/>
              </a:defRPr>
            </a:lvl2pPr>
            <a:lvl3pPr marL="1125055" indent="-225011" defTabSz="914108">
              <a:defRPr kumimoji="1" sz="3500">
                <a:solidFill>
                  <a:schemeClr val="tx1"/>
                </a:solidFill>
                <a:latin typeface="Abadi MT Condensed Light" pitchFamily="34" charset="0"/>
              </a:defRPr>
            </a:lvl3pPr>
            <a:lvl4pPr marL="1575077" indent="-225011" defTabSz="914108">
              <a:defRPr kumimoji="1" sz="3500">
                <a:solidFill>
                  <a:schemeClr val="tx1"/>
                </a:solidFill>
                <a:latin typeface="Abadi MT Condensed Light" pitchFamily="34" charset="0"/>
              </a:defRPr>
            </a:lvl4pPr>
            <a:lvl5pPr marL="2025099" indent="-225011" defTabSz="914108">
              <a:defRPr kumimoji="1" sz="3500">
                <a:solidFill>
                  <a:schemeClr val="tx1"/>
                </a:solidFill>
                <a:latin typeface="Abadi MT Condensed Light" pitchFamily="34" charset="0"/>
              </a:defRPr>
            </a:lvl5pPr>
            <a:lvl6pPr marL="2475121" indent="-225011" defTabSz="914108" eaLnBrk="0" fontAlgn="base" hangingPunct="0">
              <a:spcBef>
                <a:spcPct val="0"/>
              </a:spcBef>
              <a:spcAft>
                <a:spcPct val="0"/>
              </a:spcAft>
              <a:defRPr kumimoji="1" sz="3500">
                <a:solidFill>
                  <a:schemeClr val="tx1"/>
                </a:solidFill>
                <a:latin typeface="Abadi MT Condensed Light" pitchFamily="34" charset="0"/>
              </a:defRPr>
            </a:lvl6pPr>
            <a:lvl7pPr marL="2925143" indent="-225011" defTabSz="914108" eaLnBrk="0" fontAlgn="base" hangingPunct="0">
              <a:spcBef>
                <a:spcPct val="0"/>
              </a:spcBef>
              <a:spcAft>
                <a:spcPct val="0"/>
              </a:spcAft>
              <a:defRPr kumimoji="1" sz="3500">
                <a:solidFill>
                  <a:schemeClr val="tx1"/>
                </a:solidFill>
                <a:latin typeface="Abadi MT Condensed Light" pitchFamily="34" charset="0"/>
              </a:defRPr>
            </a:lvl7pPr>
            <a:lvl8pPr marL="3375165" indent="-225011" defTabSz="914108" eaLnBrk="0" fontAlgn="base" hangingPunct="0">
              <a:spcBef>
                <a:spcPct val="0"/>
              </a:spcBef>
              <a:spcAft>
                <a:spcPct val="0"/>
              </a:spcAft>
              <a:defRPr kumimoji="1" sz="3500">
                <a:solidFill>
                  <a:schemeClr val="tx1"/>
                </a:solidFill>
                <a:latin typeface="Abadi MT Condensed Light" pitchFamily="34" charset="0"/>
              </a:defRPr>
            </a:lvl8pPr>
            <a:lvl9pPr marL="3825187" indent="-225011" defTabSz="914108" eaLnBrk="0" fontAlgn="base" hangingPunct="0">
              <a:spcBef>
                <a:spcPct val="0"/>
              </a:spcBef>
              <a:spcAft>
                <a:spcPct val="0"/>
              </a:spcAft>
              <a:defRPr kumimoji="1" sz="3500">
                <a:solidFill>
                  <a:schemeClr val="tx1"/>
                </a:solidFill>
                <a:latin typeface="Abadi MT Condensed Light" pitchFamily="34" charset="0"/>
              </a:defRPr>
            </a:lvl9pPr>
          </a:lstStyle>
          <a:p>
            <a:fld id="{39F2FC29-6888-41C3-BBFE-6A6122F19FA4}" type="slidenum">
              <a:rPr kumimoji="0" lang="en-US" altLang="en-US" sz="1200">
                <a:latin typeface="Times New Roman" pitchFamily="18" charset="0"/>
              </a:rPr>
              <a:pPr/>
              <a:t>103</a:t>
            </a:fld>
            <a:endParaRPr kumimoji="0" lang="en-US" altLang="en-US" sz="1200">
              <a:latin typeface="Times New Roman"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6848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4885CD46-42FB-490C-A066-6FC926F809AB}"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80866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7C8DE4A-3DA1-4777-AB43-CD2C34E8B11F}"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8096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4CBB850-0417-4315-9DAF-693530D28A37}"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5393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397EB2-2CA9-4B1B-B208-70ECF7CDA4FC}" type="slidenum">
              <a:rPr lang="en-US" smtClean="0"/>
              <a:t>52</a:t>
            </a:fld>
            <a:endParaRPr lang="en-US"/>
          </a:p>
        </p:txBody>
      </p:sp>
    </p:spTree>
    <p:extLst>
      <p:ext uri="{BB962C8B-B14F-4D97-AF65-F5344CB8AC3E}">
        <p14:creationId xmlns:p14="http://schemas.microsoft.com/office/powerpoint/2010/main" val="314258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397EB2-2CA9-4B1B-B208-70ECF7CDA4FC}" type="slidenum">
              <a:rPr lang="en-US" smtClean="0"/>
              <a:t>53</a:t>
            </a:fld>
            <a:endParaRPr lang="en-US"/>
          </a:p>
        </p:txBody>
      </p:sp>
    </p:spTree>
    <p:extLst>
      <p:ext uri="{BB962C8B-B14F-4D97-AF65-F5344CB8AC3E}">
        <p14:creationId xmlns:p14="http://schemas.microsoft.com/office/powerpoint/2010/main" val="317989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target really is the point</a:t>
            </a:r>
            <a:r>
              <a:rPr lang="en-US" baseline="0" dirty="0"/>
              <a:t> being regressed to each time. Now makes better sense since net is the output and we want to minimize error of the target.</a:t>
            </a:r>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54</a:t>
            </a:fld>
            <a:endParaRPr lang="en-US"/>
          </a:p>
        </p:txBody>
      </p:sp>
    </p:spTree>
    <p:extLst>
      <p:ext uri="{BB962C8B-B14F-4D97-AF65-F5344CB8AC3E}">
        <p14:creationId xmlns:p14="http://schemas.microsoft.com/office/powerpoint/2010/main" val="259662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397EB2-2CA9-4B1B-B208-70ECF7CDA4FC}" type="slidenum">
              <a:rPr lang="en-US" smtClean="0"/>
              <a:t>59</a:t>
            </a:fld>
            <a:endParaRPr lang="en-US"/>
          </a:p>
        </p:txBody>
      </p:sp>
    </p:spTree>
    <p:extLst>
      <p:ext uri="{BB962C8B-B14F-4D97-AF65-F5344CB8AC3E}">
        <p14:creationId xmlns:p14="http://schemas.microsoft.com/office/powerpoint/2010/main" val="432877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66681-9612-4674-AAE9-64003152DD48}" type="slidenum">
              <a:rPr lang="en-US" altLang="en-US"/>
              <a:pPr/>
              <a:t>86</a:t>
            </a:fld>
            <a:endParaRPr lang="en-US" altLang="en-US"/>
          </a:p>
        </p:txBody>
      </p:sp>
      <p:sp>
        <p:nvSpPr>
          <p:cNvPr id="762882" name="Rectangle 2"/>
          <p:cNvSpPr>
            <a:spLocks noGrp="1" noRot="1" noChangeAspect="1"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2760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59EC1D-1D8D-4EB3-8D8B-DE096B319B7E}" type="datetime1">
              <a:rPr lang="en-US" smtClean="0"/>
              <a:t>8/9/2022</a:t>
            </a:fld>
            <a:endParaRPr lang="en-US"/>
          </a:p>
        </p:txBody>
      </p:sp>
      <p:sp>
        <p:nvSpPr>
          <p:cNvPr id="5" name="Footer Placeholder 4"/>
          <p:cNvSpPr>
            <a:spLocks noGrp="1"/>
          </p:cNvSpPr>
          <p:nvPr>
            <p:ph type="ftr" sz="quarter" idx="11"/>
          </p:nvPr>
        </p:nvSpPr>
        <p:spPr/>
        <p:txBody>
          <a:bodyPr/>
          <a:lstStyle/>
          <a:p>
            <a:r>
              <a:rPr lang="en-GB"/>
              <a:t>&lt;Subject Code&gt; &lt;Name of Subject&gt;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D3AE56-2326-493A-8936-F955F5B7F80D}" type="datetime1">
              <a:rPr lang="en-US" smtClean="0"/>
              <a:t>8/9/2022</a:t>
            </a:fld>
            <a:endParaRPr lang="en-US"/>
          </a:p>
        </p:txBody>
      </p:sp>
      <p:sp>
        <p:nvSpPr>
          <p:cNvPr id="5" name="Footer Placeholder 4"/>
          <p:cNvSpPr>
            <a:spLocks noGrp="1"/>
          </p:cNvSpPr>
          <p:nvPr>
            <p:ph type="ftr" sz="quarter" idx="11"/>
          </p:nvPr>
        </p:nvSpPr>
        <p:spPr/>
        <p:txBody>
          <a:bodyPr/>
          <a:lstStyle/>
          <a:p>
            <a:r>
              <a:rPr lang="en-GB"/>
              <a:t>&lt;Subject Code&gt; &lt;Name of Subject&gt;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C8BAA0-D52F-4A2D-99A5-1F94DC67188D}" type="datetime1">
              <a:rPr lang="en-US" smtClean="0"/>
              <a:t>8/9/2022</a:t>
            </a:fld>
            <a:endParaRPr lang="en-US"/>
          </a:p>
        </p:txBody>
      </p:sp>
      <p:sp>
        <p:nvSpPr>
          <p:cNvPr id="5" name="Footer Placeholder 4"/>
          <p:cNvSpPr>
            <a:spLocks noGrp="1"/>
          </p:cNvSpPr>
          <p:nvPr>
            <p:ph type="ftr" sz="quarter" idx="11"/>
          </p:nvPr>
        </p:nvSpPr>
        <p:spPr/>
        <p:txBody>
          <a:bodyPr/>
          <a:lstStyle/>
          <a:p>
            <a:r>
              <a:rPr lang="en-GB"/>
              <a:t>&lt;Subject Code&gt; &lt;Name of Subject&gt;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Text Placeholder 2"/>
          <p:cNvSpPr>
            <a:spLocks noGrp="1"/>
          </p:cNvSpPr>
          <p:nvPr>
            <p:ph type="body" sz="half" idx="1"/>
          </p:nvPr>
        </p:nvSpPr>
        <p:spPr>
          <a:xfrm>
            <a:off x="566738" y="1752600"/>
            <a:ext cx="392430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r>
              <a:rPr lang="en-US" altLang="en-US"/>
              <a:t>11/3/2019</a:t>
            </a:r>
          </a:p>
        </p:txBody>
      </p:sp>
      <p:sp>
        <p:nvSpPr>
          <p:cNvPr id="7" name="Footer Placeholder 4"/>
          <p:cNvSpPr>
            <a:spLocks noGrp="1"/>
          </p:cNvSpPr>
          <p:nvPr>
            <p:ph type="ftr" sz="quarter" idx="11"/>
          </p:nvPr>
        </p:nvSpPr>
        <p:spPr/>
        <p:txBody>
          <a:bodyPr/>
          <a:lstStyle>
            <a:lvl1pPr>
              <a:defRPr/>
            </a:lvl1pPr>
          </a:lstStyle>
          <a:p>
            <a:pPr>
              <a:defRPr/>
            </a:pPr>
            <a:r>
              <a:rPr lang="en-US" altLang="en-US"/>
              <a:t>Sudeshna Sarkar, IIT Kharagpur</a:t>
            </a:r>
          </a:p>
        </p:txBody>
      </p:sp>
      <p:sp>
        <p:nvSpPr>
          <p:cNvPr id="8" name="Slide Number Placeholder 5"/>
          <p:cNvSpPr>
            <a:spLocks noGrp="1"/>
          </p:cNvSpPr>
          <p:nvPr>
            <p:ph type="sldNum" sz="quarter" idx="12"/>
          </p:nvPr>
        </p:nvSpPr>
        <p:spPr/>
        <p:txBody>
          <a:bodyPr/>
          <a:lstStyle>
            <a:lvl1pPr>
              <a:defRPr/>
            </a:lvl1pPr>
          </a:lstStyle>
          <a:p>
            <a:pPr>
              <a:defRPr/>
            </a:pPr>
            <a:fld id="{49AF6564-9AE2-40A7-B8FA-7BFE1EC62771}" type="slidenum">
              <a:rPr lang="en-US" altLang="en-US"/>
              <a:pPr>
                <a:defRPr/>
              </a:pPr>
              <a:t>‹#›</a:t>
            </a:fld>
            <a:endParaRPr lang="en-US" altLang="en-US"/>
          </a:p>
        </p:txBody>
      </p:sp>
    </p:spTree>
    <p:extLst>
      <p:ext uri="{BB962C8B-B14F-4D97-AF65-F5344CB8AC3E}">
        <p14:creationId xmlns:p14="http://schemas.microsoft.com/office/powerpoint/2010/main" val="3764809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B661FB50-D1F8-034E-98C4-3940C4910421}" type="slidenum">
              <a:rPr lang="en-US"/>
              <a:pPr/>
              <a:t>‹#›</a:t>
            </a:fld>
            <a:endParaRPr lang="en-US"/>
          </a:p>
        </p:txBody>
      </p:sp>
    </p:spTree>
    <p:extLst>
      <p:ext uri="{BB962C8B-B14F-4D97-AF65-F5344CB8AC3E}">
        <p14:creationId xmlns:p14="http://schemas.microsoft.com/office/powerpoint/2010/main" val="202095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624CBE-2720-4990-9016-1ACE457CF1EF}" type="datetime1">
              <a:rPr lang="en-US" smtClean="0"/>
              <a:t>8/9/2022</a:t>
            </a:fld>
            <a:endParaRPr lang="en-US"/>
          </a:p>
        </p:txBody>
      </p:sp>
      <p:sp>
        <p:nvSpPr>
          <p:cNvPr id="5" name="Footer Placeholder 4"/>
          <p:cNvSpPr>
            <a:spLocks noGrp="1"/>
          </p:cNvSpPr>
          <p:nvPr>
            <p:ph type="ftr" sz="quarter" idx="11"/>
          </p:nvPr>
        </p:nvSpPr>
        <p:spPr/>
        <p:txBody>
          <a:bodyPr/>
          <a:lstStyle/>
          <a:p>
            <a:r>
              <a:rPr lang="en-GB"/>
              <a:t>&lt;Subject Code&gt; &lt;Name of Subject&gt;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8B768-017F-46A3-83FB-C46F296B2F3E}" type="datetime1">
              <a:rPr lang="en-US" smtClean="0"/>
              <a:t>8/9/2022</a:t>
            </a:fld>
            <a:endParaRPr lang="en-US"/>
          </a:p>
        </p:txBody>
      </p:sp>
      <p:sp>
        <p:nvSpPr>
          <p:cNvPr id="5" name="Footer Placeholder 4"/>
          <p:cNvSpPr>
            <a:spLocks noGrp="1"/>
          </p:cNvSpPr>
          <p:nvPr>
            <p:ph type="ftr" sz="quarter" idx="11"/>
          </p:nvPr>
        </p:nvSpPr>
        <p:spPr/>
        <p:txBody>
          <a:bodyPr/>
          <a:lstStyle/>
          <a:p>
            <a:r>
              <a:rPr lang="en-GB"/>
              <a:t>&lt;Subject Code&gt; &lt;Name of Subject&gt;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DA6CB5-CB0D-49D2-B5CF-5AB9C44FF7D8}" type="datetime1">
              <a:rPr lang="en-US" smtClean="0"/>
              <a:t>8/9/2022</a:t>
            </a:fld>
            <a:endParaRPr lang="en-US"/>
          </a:p>
        </p:txBody>
      </p:sp>
      <p:sp>
        <p:nvSpPr>
          <p:cNvPr id="6" name="Footer Placeholder 5"/>
          <p:cNvSpPr>
            <a:spLocks noGrp="1"/>
          </p:cNvSpPr>
          <p:nvPr>
            <p:ph type="ftr" sz="quarter" idx="11"/>
          </p:nvPr>
        </p:nvSpPr>
        <p:spPr/>
        <p:txBody>
          <a:bodyPr/>
          <a:lstStyle/>
          <a:p>
            <a:r>
              <a:rPr lang="en-GB"/>
              <a:t>&lt;Subject Code&gt; &lt;Name of Subject&gt;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6CFB88-303F-4D45-83C7-8EB9BC4AE765}" type="datetime1">
              <a:rPr lang="en-US" smtClean="0"/>
              <a:t>8/9/2022</a:t>
            </a:fld>
            <a:endParaRPr lang="en-US"/>
          </a:p>
        </p:txBody>
      </p:sp>
      <p:sp>
        <p:nvSpPr>
          <p:cNvPr id="8" name="Footer Placeholder 7"/>
          <p:cNvSpPr>
            <a:spLocks noGrp="1"/>
          </p:cNvSpPr>
          <p:nvPr>
            <p:ph type="ftr" sz="quarter" idx="11"/>
          </p:nvPr>
        </p:nvSpPr>
        <p:spPr/>
        <p:txBody>
          <a:bodyPr/>
          <a:lstStyle/>
          <a:p>
            <a:r>
              <a:rPr lang="en-GB"/>
              <a:t>&lt;Subject Code&gt; &lt;Name of Subject&gt;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9F5C19-DCC9-4BDE-B2AD-19576601C77D}" type="datetime1">
              <a:rPr lang="en-US" smtClean="0"/>
              <a:t>8/9/2022</a:t>
            </a:fld>
            <a:endParaRPr lang="en-US"/>
          </a:p>
        </p:txBody>
      </p:sp>
      <p:sp>
        <p:nvSpPr>
          <p:cNvPr id="4" name="Footer Placeholder 3"/>
          <p:cNvSpPr>
            <a:spLocks noGrp="1"/>
          </p:cNvSpPr>
          <p:nvPr>
            <p:ph type="ftr" sz="quarter" idx="11"/>
          </p:nvPr>
        </p:nvSpPr>
        <p:spPr/>
        <p:txBody>
          <a:bodyPr/>
          <a:lstStyle/>
          <a:p>
            <a:r>
              <a:rPr lang="en-GB"/>
              <a:t>&lt;Subject Code&gt; &lt;Name of Subject&gt;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08659F-06C4-4AEA-8361-FEBDF95DCA44}" type="datetime1">
              <a:rPr lang="en-US" smtClean="0"/>
              <a:t>8/9/2022</a:t>
            </a:fld>
            <a:endParaRPr lang="en-US"/>
          </a:p>
        </p:txBody>
      </p:sp>
      <p:sp>
        <p:nvSpPr>
          <p:cNvPr id="3" name="Footer Placeholder 2"/>
          <p:cNvSpPr>
            <a:spLocks noGrp="1"/>
          </p:cNvSpPr>
          <p:nvPr>
            <p:ph type="ftr" sz="quarter" idx="11"/>
          </p:nvPr>
        </p:nvSpPr>
        <p:spPr/>
        <p:txBody>
          <a:bodyPr/>
          <a:lstStyle/>
          <a:p>
            <a:r>
              <a:rPr lang="en-GB"/>
              <a:t>&lt;Subject Code&gt; &lt;Name of Subject&gt;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A371E3-E543-419C-92AF-0032C98598EB}" type="datetime1">
              <a:rPr lang="en-US" smtClean="0"/>
              <a:t>8/9/2022</a:t>
            </a:fld>
            <a:endParaRPr lang="en-US"/>
          </a:p>
        </p:txBody>
      </p:sp>
      <p:sp>
        <p:nvSpPr>
          <p:cNvPr id="6" name="Footer Placeholder 5"/>
          <p:cNvSpPr>
            <a:spLocks noGrp="1"/>
          </p:cNvSpPr>
          <p:nvPr>
            <p:ph type="ftr" sz="quarter" idx="11"/>
          </p:nvPr>
        </p:nvSpPr>
        <p:spPr/>
        <p:txBody>
          <a:bodyPr/>
          <a:lstStyle/>
          <a:p>
            <a:r>
              <a:rPr lang="en-GB"/>
              <a:t>&lt;Subject Code&gt; &lt;Name of Subject&gt;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03554A-1848-48CE-BC40-05296F415DD9}" type="datetime1">
              <a:rPr lang="en-US" smtClean="0"/>
              <a:t>8/9/2022</a:t>
            </a:fld>
            <a:endParaRPr lang="en-US"/>
          </a:p>
        </p:txBody>
      </p:sp>
      <p:sp>
        <p:nvSpPr>
          <p:cNvPr id="6" name="Footer Placeholder 5"/>
          <p:cNvSpPr>
            <a:spLocks noGrp="1"/>
          </p:cNvSpPr>
          <p:nvPr>
            <p:ph type="ftr" sz="quarter" idx="11"/>
          </p:nvPr>
        </p:nvSpPr>
        <p:spPr/>
        <p:txBody>
          <a:bodyPr/>
          <a:lstStyle/>
          <a:p>
            <a:r>
              <a:rPr lang="en-GB"/>
              <a:t>&lt;Subject Code&gt; &lt;Name of Subject&gt;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0505F-893C-4E0C-9769-E0744174E847}" type="datetime1">
              <a:rPr lang="en-US" smtClean="0"/>
              <a:t>8/9/2022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&lt;Subject Code&gt; &lt;Name of Subject&gt;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0.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0.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10.png"/></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10.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6.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5.png"/><Relationship Id="rId4" Type="http://schemas.openxmlformats.org/officeDocument/2006/relationships/image" Target="../media/image64.wmf"/></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6.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492896"/>
            <a:ext cx="7772400" cy="1143008"/>
          </a:xfrm>
        </p:spPr>
        <p:txBody>
          <a:bodyPr>
            <a:noAutofit/>
          </a:bodyPr>
          <a:lstStyle/>
          <a:p>
            <a:r>
              <a:rPr lang="en-GB" sz="4000" b="1" dirty="0">
                <a:effectLst>
                  <a:outerShdw blurRad="38100" dist="38100" dir="2700000" algn="tl">
                    <a:srgbClr val="000000">
                      <a:alpha val="43137"/>
                    </a:srgbClr>
                  </a:outerShdw>
                </a:effectLst>
                <a:latin typeface="Times New Roman" pitchFamily="18" charset="0"/>
                <a:cs typeface="Times New Roman" pitchFamily="18" charset="0"/>
              </a:rPr>
              <a:t>Introduction to </a:t>
            </a:r>
            <a:r>
              <a:rPr lang="en-US" sz="4000"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sz="4000"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(BCSE-0105</a:t>
            </a:r>
            <a:r>
              <a:rPr lang="en-GB" sz="4000" b="1" dirty="0">
                <a:latin typeface="Times New Roman" pitchFamily="18" charset="0"/>
                <a:cs typeface="Times New Roman" pitchFamily="18" charset="0"/>
              </a:rPr>
              <a:t> )</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4916760"/>
            <a:ext cx="8784976" cy="1752600"/>
          </a:xfrm>
        </p:spPr>
        <p:txBody>
          <a:bodyPr>
            <a:normAutofit/>
          </a:bodyPr>
          <a:lstStyle/>
          <a:p>
            <a:r>
              <a:rPr lang="en-GB" b="1" dirty="0">
                <a:solidFill>
                  <a:srgbClr val="002060"/>
                </a:solidFill>
                <a:latin typeface="Times New Roman" pitchFamily="18" charset="0"/>
                <a:cs typeface="Times New Roman" pitchFamily="18" charset="0"/>
              </a:rPr>
              <a:t>Subject Teacher</a:t>
            </a:r>
          </a:p>
          <a:p>
            <a:r>
              <a:rPr lang="en-GB" dirty="0">
                <a:solidFill>
                  <a:srgbClr val="002060"/>
                </a:solidFill>
                <a:latin typeface="Times New Roman" pitchFamily="18" charset="0"/>
                <a:cs typeface="Times New Roman" pitchFamily="18" charset="0"/>
              </a:rPr>
              <a:t>Mr. Ankur Chaturvedi </a:t>
            </a:r>
          </a:p>
        </p:txBody>
      </p:sp>
      <p:pic>
        <p:nvPicPr>
          <p:cNvPr id="4" name="Picture 3" descr="Related image"/>
          <p:cNvPicPr/>
          <p:nvPr/>
        </p:nvPicPr>
        <p:blipFill>
          <a:blip r:embed="rId3"/>
          <a:srcRect l="3793" t="21970" r="3781" b="23464"/>
          <a:stretch>
            <a:fillRect/>
          </a:stretch>
        </p:blipFill>
        <p:spPr bwMode="auto">
          <a:xfrm>
            <a:off x="3457540" y="225200"/>
            <a:ext cx="2286016" cy="1143008"/>
          </a:xfrm>
          <a:prstGeom prst="rect">
            <a:avLst/>
          </a:prstGeom>
          <a:noFill/>
          <a:ln w="9525">
            <a:noFill/>
            <a:miter lim="800000"/>
            <a:headEnd/>
            <a:tailEnd/>
          </a:ln>
        </p:spPr>
      </p:pic>
      <p:sp>
        <p:nvSpPr>
          <p:cNvPr id="5" name="Title 1"/>
          <p:cNvSpPr txBox="1">
            <a:spLocks/>
          </p:cNvSpPr>
          <p:nvPr/>
        </p:nvSpPr>
        <p:spPr>
          <a:xfrm>
            <a:off x="714348" y="2786058"/>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46110" y="161516"/>
            <a:ext cx="6275040" cy="1143000"/>
          </a:xfrm>
        </p:spPr>
        <p:txBody>
          <a:bodyPr>
            <a:normAutofit/>
          </a:bodyPr>
          <a:lstStyle/>
          <a:p>
            <a:pPr algn="l"/>
            <a:r>
              <a:rPr lang="en-US" sz="3600" b="1" dirty="0">
                <a:latin typeface="Times New Roman" pitchFamily="18" charset="0"/>
                <a:cs typeface="Times New Roman" pitchFamily="18" charset="0"/>
              </a:rPr>
              <a:t>Questions</a:t>
            </a:r>
            <a:endParaRPr lang="en-IN" sz="3600" dirty="0"/>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a:xfrm>
            <a:off x="457200" y="1412776"/>
            <a:ext cx="8229600" cy="4525963"/>
          </a:xfrm>
        </p:spPr>
        <p:txBody>
          <a:bodyPr>
            <a:normAutofit/>
          </a:bodyPr>
          <a:lstStyle/>
          <a:p>
            <a:pPr marL="45720" indent="0" algn="just">
              <a:buNone/>
            </a:pPr>
            <a:r>
              <a:rPr lang="en-IN" sz="2800" dirty="0">
                <a:latin typeface="Times New Roman" panose="02020603050405020304" pitchFamily="18" charset="0"/>
                <a:cs typeface="Times New Roman" panose="02020603050405020304" pitchFamily="18" charset="0"/>
              </a:rPr>
              <a:t>Q5. </a:t>
            </a:r>
            <a:r>
              <a:rPr lang="en-US" sz="2800" dirty="0">
                <a:latin typeface="Times New Roman" panose="02020603050405020304" pitchFamily="18" charset="0"/>
                <a:cs typeface="Times New Roman" panose="02020603050405020304" pitchFamily="18" charset="0"/>
              </a:rPr>
              <a:t>What is not Machine Learning?</a:t>
            </a:r>
          </a:p>
          <a:p>
            <a:pPr marL="45720" indent="0" algn="just">
              <a:buNone/>
            </a:pP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i</a:t>
            </a:r>
            <a:r>
              <a:rPr lang="en-US" sz="2800" b="1" dirty="0">
                <a:latin typeface="Times New Roman" panose="02020603050405020304" pitchFamily="18" charset="0"/>
                <a:cs typeface="Times New Roman" panose="02020603050405020304" pitchFamily="18" charset="0"/>
              </a:rPr>
              <a:t>) Artificial Intelligence (ii) Rule based inference</a:t>
            </a:r>
          </a:p>
          <a:p>
            <a:pPr marL="45720" indent="0" algn="just">
              <a:buNone/>
            </a:pPr>
            <a:endParaRPr lang="en-US" sz="2800" b="1" dirty="0">
              <a:latin typeface="Times New Roman" panose="02020603050405020304" pitchFamily="18" charset="0"/>
              <a:cs typeface="Times New Roman" panose="02020603050405020304" pitchFamily="18" charset="0"/>
            </a:endParaRPr>
          </a:p>
          <a:p>
            <a:pPr marL="45720" indent="0" algn="ctr">
              <a:buNone/>
            </a:pPr>
            <a:endParaRPr lang="en-US" sz="2800" b="1" dirty="0">
              <a:latin typeface="Times New Roman" panose="02020603050405020304" pitchFamily="18" charset="0"/>
              <a:cs typeface="Times New Roman" panose="02020603050405020304" pitchFamily="18" charset="0"/>
            </a:endParaRPr>
          </a:p>
          <a:p>
            <a:pPr marL="45720" indent="0" algn="ctr">
              <a:buNone/>
            </a:pPr>
            <a:r>
              <a:rPr lang="en-US" sz="2800" b="1" dirty="0">
                <a:latin typeface="Times New Roman" panose="02020603050405020304" pitchFamily="18" charset="0"/>
                <a:cs typeface="Times New Roman" panose="02020603050405020304" pitchFamily="18" charset="0"/>
              </a:rPr>
              <a:t>To be explored by you</a:t>
            </a:r>
          </a:p>
          <a:p>
            <a:pPr marL="45720" indent="0" algn="just">
              <a:buNone/>
            </a:pPr>
            <a:r>
              <a:rPr lang="en-US" sz="2800" dirty="0">
                <a:latin typeface="Times New Roman" panose="02020603050405020304" pitchFamily="18" charset="0"/>
                <a:cs typeface="Times New Roman" panose="02020603050405020304" pitchFamily="18" charset="0"/>
              </a:rPr>
              <a:t>What is the difference between artificial learning and machine learning?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10</a:t>
            </a:fld>
            <a:endParaRPr lang="en-US"/>
          </a:p>
        </p:txBody>
      </p:sp>
      <p:pic>
        <p:nvPicPr>
          <p:cNvPr id="6" name="Picture 5" descr="Related image">
            <a:extLst>
              <a:ext uri="{FF2B5EF4-FFF2-40B4-BE49-F238E27FC236}">
                <a16:creationId xmlns:a16="http://schemas.microsoft.com/office/drawing/2014/main" id="{BD10AF40-1E0E-41A0-AF26-0A61946AA04B}"/>
              </a:ext>
            </a:extLst>
          </p:cNvPr>
          <p:cNvPicPr/>
          <p:nvPr/>
        </p:nvPicPr>
        <p:blipFill>
          <a:blip r:embed="rId2"/>
          <a:srcRect l="3793" t="21970" r="3781" b="23464"/>
          <a:stretch>
            <a:fillRect/>
          </a:stretch>
        </p:blipFill>
        <p:spPr bwMode="auto">
          <a:xfrm>
            <a:off x="539552" y="319016"/>
            <a:ext cx="1622550" cy="828000"/>
          </a:xfrm>
          <a:prstGeom prst="rect">
            <a:avLst/>
          </a:prstGeom>
          <a:noFill/>
          <a:ln w="9525">
            <a:noFill/>
            <a:miter lim="800000"/>
            <a:headEnd/>
            <a:tailEnd/>
          </a:ln>
        </p:spPr>
      </p:pic>
    </p:spTree>
    <p:extLst>
      <p:ext uri="{BB962C8B-B14F-4D97-AF65-F5344CB8AC3E}">
        <p14:creationId xmlns:p14="http://schemas.microsoft.com/office/powerpoint/2010/main" val="382390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228600"/>
            <a:ext cx="7772400" cy="1143000"/>
          </a:xfrm>
        </p:spPr>
        <p:txBody>
          <a:bodyPr/>
          <a:lstStyle/>
          <a:p>
            <a:pPr eaLnBrk="1" hangingPunct="1"/>
            <a:r>
              <a:rPr lang="en-US" altLang="en-US" sz="4000" dirty="0"/>
              <a:t>Feature Selection Steps</a:t>
            </a:r>
          </a:p>
        </p:txBody>
      </p:sp>
      <p:sp>
        <p:nvSpPr>
          <p:cNvPr id="672771" name="Rectangle 3"/>
          <p:cNvSpPr>
            <a:spLocks noGrp="1" noChangeArrowheads="1"/>
          </p:cNvSpPr>
          <p:nvPr>
            <p:ph type="body" sz="half" idx="1"/>
          </p:nvPr>
        </p:nvSpPr>
        <p:spPr>
          <a:xfrm>
            <a:off x="719138" y="1752600"/>
            <a:ext cx="4191000" cy="4724400"/>
          </a:xfrm>
        </p:spPr>
        <p:txBody>
          <a:bodyPr rtlCol="0">
            <a:normAutofit fontScale="70000" lnSpcReduction="20000"/>
          </a:bodyPr>
          <a:lstStyle/>
          <a:p>
            <a:pPr marL="0" indent="0" eaLnBrk="1" fontAlgn="auto" hangingPunct="1">
              <a:lnSpc>
                <a:spcPct val="120000"/>
              </a:lnSpc>
              <a:spcAft>
                <a:spcPts val="0"/>
              </a:spcAft>
              <a:buNone/>
              <a:defRPr/>
            </a:pPr>
            <a:r>
              <a:rPr lang="en-US" sz="4000" dirty="0"/>
              <a:t>Feature selection is an </a:t>
            </a:r>
            <a:r>
              <a:rPr lang="en-US" sz="4000" b="1" dirty="0"/>
              <a:t>optimization</a:t>
            </a:r>
            <a:r>
              <a:rPr lang="en-US" sz="4000" dirty="0"/>
              <a:t> problem.</a:t>
            </a:r>
            <a:endParaRPr lang="en-US" sz="2300" dirty="0"/>
          </a:p>
          <a:p>
            <a:pPr>
              <a:lnSpc>
                <a:spcPct val="120000"/>
              </a:lnSpc>
              <a:buFont typeface="Courier New" panose="02070309020205020404" pitchFamily="49" charset="0"/>
              <a:buChar char="o"/>
              <a:defRPr/>
            </a:pPr>
            <a:r>
              <a:rPr lang="en-US" sz="3800" dirty="0">
                <a:solidFill>
                  <a:srgbClr val="FF0000"/>
                </a:solidFill>
              </a:rPr>
              <a:t>Step 1:</a:t>
            </a:r>
            <a:r>
              <a:rPr lang="en-US" sz="3800" dirty="0"/>
              <a:t> Search the space of possible feature subsets.</a:t>
            </a:r>
          </a:p>
          <a:p>
            <a:pPr>
              <a:lnSpc>
                <a:spcPct val="120000"/>
              </a:lnSpc>
              <a:buFont typeface="Courier New" panose="02070309020205020404" pitchFamily="49" charset="0"/>
              <a:buChar char="o"/>
              <a:defRPr/>
            </a:pPr>
            <a:r>
              <a:rPr lang="en-US" sz="3800" dirty="0">
                <a:solidFill>
                  <a:srgbClr val="FF0000"/>
                </a:solidFill>
              </a:rPr>
              <a:t>Step 2:</a:t>
            </a:r>
            <a:r>
              <a:rPr lang="en-US" sz="3800" dirty="0"/>
              <a:t> Pick the subset that is optimal or near-optimal with respect to some objective function.</a:t>
            </a:r>
            <a:endParaRPr lang="en-US" dirty="0">
              <a:latin typeface="Arial" charset="0"/>
            </a:endParaRPr>
          </a:p>
          <a:p>
            <a:pPr marL="0" indent="0" eaLnBrk="1" fontAlgn="auto" hangingPunct="1">
              <a:spcAft>
                <a:spcPts val="0"/>
              </a:spcAft>
              <a:buFont typeface="Arial" pitchFamily="34" charset="0"/>
              <a:buNone/>
              <a:defRPr/>
            </a:pPr>
            <a:r>
              <a:rPr lang="en-US" sz="2400" dirty="0">
                <a:latin typeface="Arial" charset="0"/>
              </a:rPr>
              <a:t>    </a:t>
            </a:r>
          </a:p>
          <a:p>
            <a:pPr marL="457200" lvl="1" indent="0" eaLnBrk="1" fontAlgn="auto" hangingPunct="1">
              <a:spcAft>
                <a:spcPts val="0"/>
              </a:spcAft>
              <a:buFont typeface="Arial" pitchFamily="34" charset="0"/>
              <a:buNone/>
              <a:defRPr/>
            </a:pPr>
            <a:endParaRPr lang="en-US" sz="2000" dirty="0">
              <a:latin typeface="Arial" charset="0"/>
            </a:endParaRP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3352800" cy="524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682860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Day-26</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b="1" dirty="0">
                <a:effectLst>
                  <a:outerShdw blurRad="38100" dist="38100" dir="2700000" algn="tl">
                    <a:srgbClr val="000000">
                      <a:alpha val="43137"/>
                    </a:srgbClr>
                  </a:outerShdw>
                </a:effectLst>
                <a:latin typeface="Times New Roman" pitchFamily="18" charset="0"/>
                <a:cs typeface="Times New Roman" pitchFamily="18" charset="0"/>
              </a:rPr>
              <a:t>Features Reduction Machine Learning (contd…)</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101</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1639032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1560" y="188640"/>
            <a:ext cx="7772400" cy="1143000"/>
          </a:xfrm>
        </p:spPr>
        <p:txBody>
          <a:bodyPr/>
          <a:lstStyle/>
          <a:p>
            <a:pPr eaLnBrk="1" hangingPunct="1"/>
            <a:r>
              <a:rPr lang="en-US" altLang="en-US" sz="4000" dirty="0"/>
              <a:t>Feature Selection </a:t>
            </a:r>
          </a:p>
        </p:txBody>
      </p:sp>
      <p:sp>
        <p:nvSpPr>
          <p:cNvPr id="4" name="Rectangle 2"/>
          <p:cNvSpPr>
            <a:spLocks noChangeArrowheads="1"/>
          </p:cNvSpPr>
          <p:nvPr/>
        </p:nvSpPr>
        <p:spPr bwMode="auto">
          <a:xfrm>
            <a:off x="755576" y="1128518"/>
            <a:ext cx="8064896"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enables the machine learning algorithm to train faster.</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reduces the complexity of a model and makes it easier to interpret.</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improves the accuracy of a model if the right subset is chosen.</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reduces overfitting.</a:t>
            </a:r>
          </a:p>
          <a:p>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indent="-457200">
              <a:buAutoNum type="arabicPeriod"/>
            </a:pPr>
            <a:r>
              <a:rPr lang="en-US" altLang="en-US" sz="2000" dirty="0">
                <a:latin typeface="Times New Roman" panose="02020603050405020304" pitchFamily="18" charset="0"/>
                <a:cs typeface="Times New Roman" panose="02020603050405020304" pitchFamily="18" charset="0"/>
              </a:rPr>
              <a:t>Filter Methods</a:t>
            </a:r>
          </a:p>
          <a:p>
            <a:pPr marL="342900" indent="-342900">
              <a:buAutoNum type="arabicPeriod"/>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Wrapper Methods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606802" y="4206284"/>
            <a:ext cx="7925638" cy="230832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Filter Methods:</a:t>
            </a:r>
            <a:r>
              <a:rPr lang="en-US" dirty="0">
                <a:latin typeface="Times New Roman" panose="02020603050405020304" pitchFamily="18" charset="0"/>
                <a:cs typeface="Times New Roman" panose="02020603050405020304" pitchFamily="18" charset="0"/>
              </a:rPr>
              <a:t> The selection of features is independent of any machine learning algorithms. Instead, features are selected on the basis of their scores in various statistical tests for their correlation with the outcome variable.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Wrapper Methods: </a:t>
            </a:r>
            <a:r>
              <a:rPr lang="en-US" dirty="0">
                <a:latin typeface="Times New Roman" panose="02020603050405020304" pitchFamily="18" charset="0"/>
                <a:cs typeface="Times New Roman" panose="02020603050405020304" pitchFamily="18" charset="0"/>
              </a:rPr>
              <a:t>In wrapper methods, we try to use a subset of features and train a model using them. Based on the inferences that we draw from the previous model, we decide to add or remove features from your subset. The problem is essentially reduced to a search problem.</a:t>
            </a:r>
          </a:p>
        </p:txBody>
      </p:sp>
    </p:spTree>
    <p:extLst>
      <p:ext uri="{BB962C8B-B14F-4D97-AF65-F5344CB8AC3E}">
        <p14:creationId xmlns:p14="http://schemas.microsoft.com/office/powerpoint/2010/main" val="399727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152400"/>
            <a:ext cx="7772400" cy="1143000"/>
          </a:xfrm>
        </p:spPr>
        <p:txBody>
          <a:bodyPr/>
          <a:lstStyle/>
          <a:p>
            <a:pPr eaLnBrk="1" hangingPunct="1"/>
            <a:r>
              <a:rPr lang="en-US" altLang="en-US" sz="4000" dirty="0"/>
              <a:t>Evaluation Strategies</a:t>
            </a:r>
          </a:p>
        </p:txBody>
      </p:sp>
      <p:sp>
        <p:nvSpPr>
          <p:cNvPr id="31747" name="Rectangle 3"/>
          <p:cNvSpPr>
            <a:spLocks noGrp="1" noChangeArrowheads="1"/>
          </p:cNvSpPr>
          <p:nvPr>
            <p:ph type="body" sz="half" idx="1"/>
          </p:nvPr>
        </p:nvSpPr>
        <p:spPr>
          <a:xfrm>
            <a:off x="685800" y="1494790"/>
            <a:ext cx="4267200" cy="679450"/>
          </a:xfrm>
        </p:spPr>
        <p:txBody>
          <a:bodyPr/>
          <a:lstStyle/>
          <a:p>
            <a:pPr marL="0" indent="0" algn="ctr" eaLnBrk="1" hangingPunct="1">
              <a:buNone/>
            </a:pPr>
            <a:r>
              <a:rPr lang="en-US" altLang="en-US" sz="2800" dirty="0">
                <a:solidFill>
                  <a:srgbClr val="FF0000"/>
                </a:solidFill>
              </a:rPr>
              <a:t>Filter Methods</a:t>
            </a:r>
          </a:p>
          <a:p>
            <a:pPr marL="0" indent="0" eaLnBrk="1" hangingPunct="1">
              <a:buNone/>
            </a:pPr>
            <a:endParaRPr lang="en-US" altLang="en-US" sz="2000" dirty="0">
              <a:latin typeface="Arial" pitchFamily="34" charset="0"/>
            </a:endParaRP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32289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2133600"/>
            <a:ext cx="340995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6" name="Rectangle 3"/>
          <p:cNvSpPr txBox="1">
            <a:spLocks noChangeArrowheads="1"/>
          </p:cNvSpPr>
          <p:nvPr/>
        </p:nvSpPr>
        <p:spPr>
          <a:xfrm>
            <a:off x="4219575" y="1447800"/>
            <a:ext cx="39624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en-US" sz="2800" dirty="0">
                <a:solidFill>
                  <a:srgbClr val="FF0000"/>
                </a:solidFill>
              </a:rPr>
              <a:t>Wrapper</a:t>
            </a:r>
            <a:r>
              <a:rPr lang="en-US" altLang="en-US" sz="2400" dirty="0">
                <a:solidFill>
                  <a:srgbClr val="FF0000"/>
                </a:solidFill>
                <a:latin typeface="Arial" pitchFamily="34" charset="0"/>
              </a:rPr>
              <a:t> Methods</a:t>
            </a:r>
          </a:p>
        </p:txBody>
      </p:sp>
    </p:spTree>
    <p:extLst>
      <p:ext uri="{BB962C8B-B14F-4D97-AF65-F5344CB8AC3E}">
        <p14:creationId xmlns:p14="http://schemas.microsoft.com/office/powerpoint/2010/main" val="417737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 selection</a:t>
            </a:r>
          </a:p>
        </p:txBody>
      </p:sp>
      <p:sp>
        <p:nvSpPr>
          <p:cNvPr id="3" name="Content Placeholder 2"/>
          <p:cNvSpPr>
            <a:spLocks noGrp="1"/>
          </p:cNvSpPr>
          <p:nvPr>
            <p:ph idx="1"/>
          </p:nvPr>
        </p:nvSpPr>
        <p:spPr/>
        <p:txBody>
          <a:bodyPr>
            <a:normAutofit fontScale="85000" lnSpcReduction="20000"/>
          </a:bodyPr>
          <a:lstStyle/>
          <a:p>
            <a:r>
              <a:rPr lang="en-US" dirty="0"/>
              <a:t>Select uncorrelated features</a:t>
            </a:r>
          </a:p>
          <a:p>
            <a:r>
              <a:rPr lang="en-US" dirty="0">
                <a:solidFill>
                  <a:schemeClr val="tx2">
                    <a:lumMod val="75000"/>
                  </a:schemeClr>
                </a:solidFill>
              </a:rPr>
              <a:t>Forward search</a:t>
            </a:r>
          </a:p>
          <a:p>
            <a:pPr lvl="1"/>
            <a:r>
              <a:rPr lang="en-US" dirty="0"/>
              <a:t>Start from empty set of features</a:t>
            </a:r>
          </a:p>
          <a:p>
            <a:pPr lvl="1"/>
            <a:r>
              <a:rPr lang="en-US" dirty="0"/>
              <a:t>Try each of remaining features</a:t>
            </a:r>
          </a:p>
          <a:p>
            <a:pPr lvl="1"/>
            <a:r>
              <a:rPr lang="en-US" dirty="0"/>
              <a:t>Estimate classification/regression error for adding specific feature</a:t>
            </a:r>
          </a:p>
          <a:p>
            <a:pPr lvl="1"/>
            <a:r>
              <a:rPr lang="en-US" dirty="0"/>
              <a:t>Select feature that gives maximum improvement in validation error</a:t>
            </a:r>
          </a:p>
          <a:p>
            <a:pPr lvl="1"/>
            <a:r>
              <a:rPr lang="en-US" dirty="0"/>
              <a:t>Stop when no significant improvement</a:t>
            </a:r>
          </a:p>
          <a:p>
            <a:r>
              <a:rPr lang="en-US" dirty="0">
                <a:solidFill>
                  <a:schemeClr val="tx2">
                    <a:lumMod val="75000"/>
                  </a:schemeClr>
                </a:solidFill>
              </a:rPr>
              <a:t>Backward search</a:t>
            </a:r>
          </a:p>
          <a:p>
            <a:pPr lvl="1"/>
            <a:r>
              <a:rPr lang="en-US" dirty="0"/>
              <a:t>Start with original set of size </a:t>
            </a:r>
            <a:r>
              <a:rPr lang="en-US" i="1" dirty="0">
                <a:solidFill>
                  <a:schemeClr val="tx2">
                    <a:lumMod val="75000"/>
                  </a:schemeClr>
                </a:solidFill>
              </a:rPr>
              <a:t>d</a:t>
            </a:r>
          </a:p>
          <a:p>
            <a:pPr lvl="1"/>
            <a:r>
              <a:rPr lang="en-US" dirty="0"/>
              <a:t>Drop features with smallest impact on error</a:t>
            </a:r>
          </a:p>
          <a:p>
            <a:endParaRPr lang="en-US" dirty="0"/>
          </a:p>
        </p:txBody>
      </p:sp>
    </p:spTree>
    <p:extLst>
      <p:ext uri="{BB962C8B-B14F-4D97-AF65-F5344CB8AC3E}">
        <p14:creationId xmlns:p14="http://schemas.microsoft.com/office/powerpoint/2010/main" val="2799981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p>
        </p:txBody>
      </p:sp>
      <p:sp>
        <p:nvSpPr>
          <p:cNvPr id="3" name="Content Placeholder 2"/>
          <p:cNvSpPr>
            <a:spLocks noGrp="1"/>
          </p:cNvSpPr>
          <p:nvPr>
            <p:ph idx="1"/>
          </p:nvPr>
        </p:nvSpPr>
        <p:spPr/>
        <p:txBody>
          <a:bodyPr>
            <a:normAutofit/>
          </a:bodyPr>
          <a:lstStyle/>
          <a:p>
            <a:pPr marL="0" indent="0">
              <a:buNone/>
            </a:pPr>
            <a:r>
              <a:rPr lang="en-US" dirty="0"/>
              <a:t>Filter methods</a:t>
            </a:r>
          </a:p>
          <a:p>
            <a:pPr>
              <a:buFont typeface="Wingdings" panose="05000000000000000000" pitchFamily="2" charset="2"/>
              <a:buChar char="§"/>
            </a:pPr>
            <a:r>
              <a:rPr lang="en-US" dirty="0"/>
              <a:t>Basic</a:t>
            </a:r>
          </a:p>
          <a:p>
            <a:pPr>
              <a:buFont typeface="Wingdings" panose="05000000000000000000" pitchFamily="2" charset="2"/>
              <a:buChar char="§"/>
            </a:pPr>
            <a:r>
              <a:rPr lang="en-US" dirty="0"/>
              <a:t>Correlation based</a:t>
            </a:r>
          </a:p>
          <a:p>
            <a:pPr>
              <a:buFont typeface="Wingdings" panose="05000000000000000000" pitchFamily="2" charset="2"/>
              <a:buChar char="§"/>
            </a:pPr>
            <a:r>
              <a:rPr lang="en-US" dirty="0"/>
              <a:t>Statistical ranking based</a:t>
            </a:r>
          </a:p>
        </p:txBody>
      </p:sp>
    </p:spTree>
    <p:extLst>
      <p:ext uri="{BB962C8B-B14F-4D97-AF65-F5344CB8AC3E}">
        <p14:creationId xmlns:p14="http://schemas.microsoft.com/office/powerpoint/2010/main" val="2111054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14288"/>
            <a:ext cx="8229600" cy="1143000"/>
          </a:xfrm>
        </p:spPr>
        <p:txBody>
          <a:bodyPr/>
          <a:lstStyle/>
          <a:p>
            <a:pPr eaLnBrk="1" hangingPunct="1"/>
            <a:r>
              <a:rPr lang="en-US" dirty="0">
                <a:latin typeface="Calibri" charset="0"/>
              </a:rPr>
              <a:t>Pearson correlation coefficient</a:t>
            </a:r>
          </a:p>
        </p:txBody>
      </p:sp>
      <mc:AlternateContent xmlns:mc="http://schemas.openxmlformats.org/markup-compatibility/2006" xmlns:a14="http://schemas.microsoft.com/office/drawing/2010/main">
        <mc:Choice Requires="a14">
          <p:sp>
            <p:nvSpPr>
              <p:cNvPr id="16386" name="Content Placeholder 2"/>
              <p:cNvSpPr>
                <a:spLocks noGrp="1"/>
              </p:cNvSpPr>
              <p:nvPr>
                <p:ph idx="1"/>
              </p:nvPr>
            </p:nvSpPr>
            <p:spPr>
              <a:xfrm>
                <a:off x="457200" y="1128712"/>
                <a:ext cx="8229600" cy="5348287"/>
              </a:xfrm>
            </p:spPr>
            <p:txBody>
              <a:bodyPr>
                <a:noAutofit/>
              </a:bodyPr>
              <a:lstStyle/>
              <a:p>
                <a:pPr eaLnBrk="1" hangingPunct="1"/>
                <a:r>
                  <a:rPr lang="en-US" sz="2800" dirty="0">
                    <a:latin typeface="Calibri" charset="0"/>
                  </a:rPr>
                  <a:t>Measures the correlation between two variables</a:t>
                </a:r>
              </a:p>
              <a:p>
                <a:pPr eaLnBrk="1" hangingPunct="1"/>
                <a:r>
                  <a:rPr lang="en-US" sz="2800" dirty="0">
                    <a:latin typeface="Calibri" charset="0"/>
                  </a:rPr>
                  <a:t>Formula for Pearson correlation = </a:t>
                </a:r>
              </a:p>
              <a:p>
                <a:pPr eaLnBrk="1" hangingPunct="1"/>
                <a:endParaRPr lang="en-US" sz="2800" dirty="0">
                  <a:latin typeface="Calibri" charset="0"/>
                </a:endParaRPr>
              </a:p>
              <a:p>
                <a:pPr lvl="1" eaLnBrk="1" hangingPunct="1"/>
                <a:endParaRPr lang="en-US" dirty="0">
                  <a:latin typeface="Calibri" charset="0"/>
                </a:endParaRPr>
              </a:p>
              <a:p>
                <a:pPr lvl="1" eaLnBrk="1" hangingPunct="1"/>
                <a:endParaRPr lang="en-US" dirty="0">
                  <a:latin typeface="Calibri" charset="0"/>
                </a:endParaRPr>
              </a:p>
              <a:p>
                <a:pPr lvl="1" eaLnBrk="1" hangingPunct="1"/>
                <a:endParaRPr lang="en-US" dirty="0">
                  <a:latin typeface="Calibri" charset="0"/>
                </a:endParaRPr>
              </a:p>
              <a:p>
                <a:pPr eaLnBrk="1" hangingPunct="1"/>
                <a:r>
                  <a:rPr lang="en-US" sz="2800" dirty="0">
                    <a:latin typeface="Calibri" charset="0"/>
                  </a:rPr>
                  <a:t>The correlation r is between </a:t>
                </a:r>
                <a14:m>
                  <m:oMath xmlns:m="http://schemas.openxmlformats.org/officeDocument/2006/math">
                    <m:r>
                      <a:rPr lang="en-IN" sz="2800" b="0" i="1" smtClean="0">
                        <a:latin typeface="Cambria Math"/>
                      </a:rPr>
                      <m:t>+1</m:t>
                    </m:r>
                  </m:oMath>
                </a14:m>
                <a:r>
                  <a:rPr lang="en-US" sz="2800" dirty="0">
                    <a:latin typeface="Calibri" charset="0"/>
                  </a:rPr>
                  <a:t> and </a:t>
                </a:r>
                <a14:m>
                  <m:oMath xmlns:m="http://schemas.openxmlformats.org/officeDocument/2006/math">
                    <m:r>
                      <a:rPr lang="en-IN" sz="2800" b="0" i="1" smtClean="0">
                        <a:latin typeface="Cambria Math"/>
                      </a:rPr>
                      <m:t>−1</m:t>
                    </m:r>
                  </m:oMath>
                </a14:m>
                <a:r>
                  <a:rPr lang="en-US" sz="2800" dirty="0">
                    <a:latin typeface="Calibri" charset="0"/>
                  </a:rPr>
                  <a:t>. </a:t>
                </a:r>
              </a:p>
              <a:p>
                <a:pPr lvl="1">
                  <a:buFont typeface="Wingdings" panose="05000000000000000000" pitchFamily="2" charset="2"/>
                  <a:buChar char="§"/>
                </a:pPr>
                <a14:m>
                  <m:oMath xmlns:m="http://schemas.openxmlformats.org/officeDocument/2006/math">
                    <m:r>
                      <a:rPr lang="en-IN" sz="2400" b="0" i="1" smtClean="0">
                        <a:solidFill>
                          <a:srgbClr val="0000FF"/>
                        </a:solidFill>
                        <a:latin typeface="Cambria Math"/>
                      </a:rPr>
                      <m:t>+1</m:t>
                    </m:r>
                  </m:oMath>
                </a14:m>
                <a:r>
                  <a:rPr lang="en-US" sz="2400" dirty="0">
                    <a:solidFill>
                      <a:srgbClr val="0000FF"/>
                    </a:solidFill>
                    <a:latin typeface="Calibri" charset="0"/>
                  </a:rPr>
                  <a:t> </a:t>
                </a:r>
                <a:r>
                  <a:rPr lang="en-US" sz="2400" dirty="0">
                    <a:latin typeface="Calibri" charset="0"/>
                  </a:rPr>
                  <a:t>means perfect positive correlation</a:t>
                </a:r>
              </a:p>
              <a:p>
                <a:pPr lvl="1">
                  <a:buFont typeface="Wingdings" panose="05000000000000000000" pitchFamily="2" charset="2"/>
                  <a:buChar char="§"/>
                </a:pPr>
                <a14:m>
                  <m:oMath xmlns:m="http://schemas.openxmlformats.org/officeDocument/2006/math">
                    <m:r>
                      <a:rPr lang="en-IN" sz="2400" b="0" i="1" smtClean="0">
                        <a:solidFill>
                          <a:srgbClr val="0000FF"/>
                        </a:solidFill>
                        <a:latin typeface="Cambria Math"/>
                      </a:rPr>
                      <m:t>−1</m:t>
                    </m:r>
                  </m:oMath>
                </a14:m>
                <a:r>
                  <a:rPr lang="en-US" sz="2400" dirty="0">
                    <a:solidFill>
                      <a:srgbClr val="0000FF"/>
                    </a:solidFill>
                    <a:latin typeface="Calibri" charset="0"/>
                  </a:rPr>
                  <a:t> </a:t>
                </a:r>
                <a:r>
                  <a:rPr lang="en-US" sz="2400" dirty="0">
                    <a:latin typeface="Calibri" charset="0"/>
                  </a:rPr>
                  <a:t>in the other direction</a:t>
                </a:r>
              </a:p>
            </p:txBody>
          </p:sp>
        </mc:Choice>
        <mc:Fallback xmlns="">
          <p:sp>
            <p:nvSpPr>
              <p:cNvPr id="16386" name="Content Placeholder 2"/>
              <p:cNvSpPr>
                <a:spLocks noGrp="1" noRot="1" noChangeAspect="1" noMove="1" noResize="1" noEditPoints="1" noAdjustHandles="1" noChangeArrowheads="1" noChangeShapeType="1" noTextEdit="1"/>
              </p:cNvSpPr>
              <p:nvPr>
                <p:ph idx="1"/>
              </p:nvPr>
            </p:nvSpPr>
            <p:spPr>
              <a:xfrm>
                <a:off x="457200" y="1128712"/>
                <a:ext cx="8229600" cy="5348287"/>
              </a:xfrm>
              <a:blipFill rotWithShape="1">
                <a:blip r:embed="rId2"/>
                <a:stretch>
                  <a:fillRect l="-1259" t="-1026"/>
                </a:stretch>
              </a:blipFill>
            </p:spPr>
            <p:txBody>
              <a:bodyPr/>
              <a:lstStyle/>
              <a:p>
                <a:r>
                  <a:rPr lang="en-IN">
                    <a:noFill/>
                  </a:rPr>
                  <a:t> </a:t>
                </a:r>
              </a:p>
            </p:txBody>
          </p:sp>
        </mc:Fallback>
      </mc:AlternateContent>
      <p:pic>
        <p:nvPicPr>
          <p:cNvPr id="16387" name="Picture 1" descr="Screen Shot 2013-10-30 at 11.12.1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11346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253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Signal to noise ratio</a:t>
            </a:r>
          </a:p>
        </p:txBody>
      </p:sp>
      <p:sp>
        <p:nvSpPr>
          <p:cNvPr id="20482" name="Content Placeholder 2"/>
          <p:cNvSpPr>
            <a:spLocks noGrp="1"/>
          </p:cNvSpPr>
          <p:nvPr>
            <p:ph idx="1"/>
          </p:nvPr>
        </p:nvSpPr>
        <p:spPr/>
        <p:txBody>
          <a:bodyPr/>
          <a:lstStyle/>
          <a:p>
            <a:pPr eaLnBrk="1" hangingPunct="1"/>
            <a:r>
              <a:rPr lang="en-US" dirty="0">
                <a:latin typeface="Calibri" charset="0"/>
              </a:rPr>
              <a:t>Difference in means divided by difference in standard deviation between the two classes</a:t>
            </a:r>
          </a:p>
          <a:p>
            <a:pPr eaLnBrk="1" hangingPunct="1"/>
            <a:endParaRPr lang="en-US" dirty="0">
              <a:latin typeface="Calibri" charset="0"/>
            </a:endParaRPr>
          </a:p>
          <a:p>
            <a:pPr marL="0" indent="0" algn="ctr" eaLnBrk="1" hangingPunct="1">
              <a:buNone/>
            </a:pPr>
            <a:r>
              <a:rPr lang="en-US" dirty="0">
                <a:solidFill>
                  <a:srgbClr val="0000FF"/>
                </a:solidFill>
                <a:latin typeface="Calibri" charset="0"/>
              </a:rPr>
              <a:t>S2N(X,Y) = (</a:t>
            </a:r>
            <a:r>
              <a:rPr lang="en-US" dirty="0" err="1">
                <a:solidFill>
                  <a:srgbClr val="0000FF"/>
                </a:solidFill>
                <a:latin typeface="Calibri" charset="0"/>
              </a:rPr>
              <a:t>μ</a:t>
            </a:r>
            <a:r>
              <a:rPr lang="en-US" baseline="-25000" dirty="0" err="1">
                <a:solidFill>
                  <a:srgbClr val="0000FF"/>
                </a:solidFill>
                <a:latin typeface="Calibri" charset="0"/>
              </a:rPr>
              <a:t>X</a:t>
            </a:r>
            <a:r>
              <a:rPr lang="en-US" baseline="-25000" dirty="0">
                <a:solidFill>
                  <a:srgbClr val="0000FF"/>
                </a:solidFill>
                <a:latin typeface="Calibri" charset="0"/>
              </a:rPr>
              <a:t> </a:t>
            </a:r>
            <a:r>
              <a:rPr lang="en-US" dirty="0">
                <a:solidFill>
                  <a:srgbClr val="0000FF"/>
                </a:solidFill>
                <a:latin typeface="Calibri" charset="0"/>
              </a:rPr>
              <a:t>- </a:t>
            </a:r>
            <a:r>
              <a:rPr lang="en-US" dirty="0" err="1">
                <a:solidFill>
                  <a:srgbClr val="0000FF"/>
                </a:solidFill>
                <a:latin typeface="Calibri" charset="0"/>
              </a:rPr>
              <a:t>μ</a:t>
            </a:r>
            <a:r>
              <a:rPr lang="en-US" baseline="-25000" dirty="0" err="1">
                <a:solidFill>
                  <a:srgbClr val="0000FF"/>
                </a:solidFill>
                <a:latin typeface="Calibri" charset="0"/>
              </a:rPr>
              <a:t>Y</a:t>
            </a:r>
            <a:r>
              <a:rPr lang="en-US" dirty="0">
                <a:solidFill>
                  <a:srgbClr val="0000FF"/>
                </a:solidFill>
                <a:latin typeface="Calibri" charset="0"/>
              </a:rPr>
              <a:t>)/(</a:t>
            </a:r>
            <a:r>
              <a:rPr lang="en-US" dirty="0" err="1">
                <a:solidFill>
                  <a:srgbClr val="0000FF"/>
                </a:solidFill>
                <a:latin typeface="Calibri" charset="0"/>
              </a:rPr>
              <a:t>σ</a:t>
            </a:r>
            <a:r>
              <a:rPr lang="en-US" baseline="-25000" dirty="0" err="1">
                <a:solidFill>
                  <a:srgbClr val="0000FF"/>
                </a:solidFill>
                <a:latin typeface="Calibri" charset="0"/>
              </a:rPr>
              <a:t>X</a:t>
            </a:r>
            <a:r>
              <a:rPr lang="en-US" baseline="-25000" dirty="0">
                <a:solidFill>
                  <a:srgbClr val="0000FF"/>
                </a:solidFill>
                <a:latin typeface="Calibri" charset="0"/>
              </a:rPr>
              <a:t> </a:t>
            </a:r>
            <a:r>
              <a:rPr lang="en-US" dirty="0">
                <a:solidFill>
                  <a:srgbClr val="0000FF"/>
                </a:solidFill>
                <a:latin typeface="Calibri" charset="0"/>
              </a:rPr>
              <a:t>– </a:t>
            </a:r>
            <a:r>
              <a:rPr lang="en-US" dirty="0" err="1">
                <a:solidFill>
                  <a:srgbClr val="0000FF"/>
                </a:solidFill>
                <a:latin typeface="Calibri" charset="0"/>
              </a:rPr>
              <a:t>σ</a:t>
            </a:r>
            <a:r>
              <a:rPr lang="en-US" baseline="-25000" dirty="0" err="1">
                <a:solidFill>
                  <a:srgbClr val="0000FF"/>
                </a:solidFill>
                <a:latin typeface="Calibri" charset="0"/>
              </a:rPr>
              <a:t>Y</a:t>
            </a:r>
            <a:r>
              <a:rPr lang="en-US" dirty="0">
                <a:solidFill>
                  <a:srgbClr val="0000FF"/>
                </a:solidFill>
                <a:latin typeface="Calibri" charset="0"/>
              </a:rPr>
              <a:t>)</a:t>
            </a:r>
          </a:p>
          <a:p>
            <a:pPr marL="0" indent="0" algn="ctr" eaLnBrk="1" hangingPunct="1">
              <a:buNone/>
            </a:pPr>
            <a:endParaRPr lang="en-US" baseline="-25000" dirty="0">
              <a:solidFill>
                <a:srgbClr val="0000FF"/>
              </a:solidFill>
              <a:latin typeface="Calibri" charset="0"/>
            </a:endParaRPr>
          </a:p>
          <a:p>
            <a:pPr eaLnBrk="1" hangingPunct="1"/>
            <a:r>
              <a:rPr lang="en-US" dirty="0">
                <a:latin typeface="Calibri" charset="0"/>
              </a:rPr>
              <a:t>Large values indicate a strong correlation</a:t>
            </a:r>
          </a:p>
        </p:txBody>
      </p:sp>
    </p:spTree>
    <p:extLst>
      <p:ext uri="{BB962C8B-B14F-4D97-AF65-F5344CB8AC3E}">
        <p14:creationId xmlns:p14="http://schemas.microsoft.com/office/powerpoint/2010/main" val="4160395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atin typeface="Calibri" charset="0"/>
              </a:rPr>
              <a:t>Multivariate feature selection</a:t>
            </a:r>
          </a:p>
        </p:txBody>
      </p:sp>
      <p:sp>
        <p:nvSpPr>
          <p:cNvPr id="25602" name="Content Placeholder 2"/>
          <p:cNvSpPr>
            <a:spLocks noGrp="1"/>
          </p:cNvSpPr>
          <p:nvPr>
            <p:ph idx="1"/>
          </p:nvPr>
        </p:nvSpPr>
        <p:spPr/>
        <p:txBody>
          <a:bodyPr>
            <a:normAutofit fontScale="85000" lnSpcReduction="10000"/>
          </a:bodyPr>
          <a:lstStyle/>
          <a:p>
            <a:pPr>
              <a:lnSpc>
                <a:spcPct val="120000"/>
              </a:lnSpc>
            </a:pPr>
            <a:r>
              <a:rPr lang="en-US" sz="3100" dirty="0">
                <a:latin typeface="Calibri" charset="0"/>
              </a:rPr>
              <a:t>Multivariate (considers all features simultaneously)</a:t>
            </a:r>
          </a:p>
          <a:p>
            <a:pPr>
              <a:lnSpc>
                <a:spcPct val="120000"/>
              </a:lnSpc>
            </a:pPr>
            <a:r>
              <a:rPr lang="en-US" sz="3100" dirty="0">
                <a:latin typeface="Calibri" charset="0"/>
              </a:rPr>
              <a:t>Consider the vector </a:t>
            </a:r>
            <a:r>
              <a:rPr lang="en-US" sz="3100" dirty="0">
                <a:solidFill>
                  <a:srgbClr val="0000FF"/>
                </a:solidFill>
                <a:latin typeface="Calibri" charset="0"/>
              </a:rPr>
              <a:t>w</a:t>
            </a:r>
            <a:r>
              <a:rPr lang="en-US" sz="3100" dirty="0">
                <a:latin typeface="Calibri" charset="0"/>
              </a:rPr>
              <a:t> for any linear classifier.</a:t>
            </a:r>
          </a:p>
          <a:p>
            <a:pPr>
              <a:lnSpc>
                <a:spcPct val="120000"/>
              </a:lnSpc>
            </a:pPr>
            <a:r>
              <a:rPr lang="en-US" sz="3100" dirty="0">
                <a:latin typeface="Calibri" charset="0"/>
              </a:rPr>
              <a:t>Classification of a point x is given by </a:t>
            </a:r>
            <a:r>
              <a:rPr lang="en-US" sz="3100" dirty="0">
                <a:solidFill>
                  <a:srgbClr val="0000FF"/>
                </a:solidFill>
                <a:latin typeface="Calibri" charset="0"/>
              </a:rPr>
              <a:t>w</a:t>
            </a:r>
            <a:r>
              <a:rPr lang="en-US" sz="3100" baseline="30000" dirty="0">
                <a:solidFill>
                  <a:srgbClr val="0000FF"/>
                </a:solidFill>
                <a:latin typeface="Calibri" charset="0"/>
              </a:rPr>
              <a:t>T</a:t>
            </a:r>
            <a:r>
              <a:rPr lang="en-US" sz="3100" dirty="0">
                <a:solidFill>
                  <a:srgbClr val="0000FF"/>
                </a:solidFill>
                <a:latin typeface="Calibri" charset="0"/>
              </a:rPr>
              <a:t>x+w</a:t>
            </a:r>
            <a:r>
              <a:rPr lang="en-US" sz="3100" baseline="-25000" dirty="0">
                <a:solidFill>
                  <a:srgbClr val="0000FF"/>
                </a:solidFill>
                <a:latin typeface="Calibri" charset="0"/>
              </a:rPr>
              <a:t>0</a:t>
            </a:r>
            <a:r>
              <a:rPr lang="en-US" sz="3100" dirty="0">
                <a:latin typeface="Calibri" charset="0"/>
              </a:rPr>
              <a:t>. </a:t>
            </a:r>
          </a:p>
          <a:p>
            <a:pPr>
              <a:lnSpc>
                <a:spcPct val="120000"/>
              </a:lnSpc>
            </a:pPr>
            <a:r>
              <a:rPr lang="en-US" sz="3100" dirty="0">
                <a:latin typeface="Calibri" charset="0"/>
              </a:rPr>
              <a:t>Small entries of </a:t>
            </a:r>
            <a:r>
              <a:rPr lang="en-US" sz="3100" dirty="0">
                <a:solidFill>
                  <a:srgbClr val="0000FF"/>
                </a:solidFill>
                <a:latin typeface="Calibri" charset="0"/>
              </a:rPr>
              <a:t>w</a:t>
            </a:r>
            <a:r>
              <a:rPr lang="en-US" sz="3100" dirty="0">
                <a:latin typeface="Calibri" charset="0"/>
              </a:rPr>
              <a:t> will have little effect on the dot product and therefore those features are less relevant.</a:t>
            </a:r>
          </a:p>
          <a:p>
            <a:pPr>
              <a:lnSpc>
                <a:spcPct val="120000"/>
              </a:lnSpc>
            </a:pPr>
            <a:r>
              <a:rPr lang="en-US" sz="3100" dirty="0">
                <a:latin typeface="Calibri" charset="0"/>
              </a:rPr>
              <a:t>For example if </a:t>
            </a:r>
            <a:r>
              <a:rPr lang="en-US" sz="3100" dirty="0">
                <a:solidFill>
                  <a:srgbClr val="0000FF"/>
                </a:solidFill>
                <a:latin typeface="Calibri" charset="0"/>
              </a:rPr>
              <a:t>w = (10, .01, -9) </a:t>
            </a:r>
            <a:r>
              <a:rPr lang="en-US" sz="3100" dirty="0">
                <a:latin typeface="Calibri" charset="0"/>
              </a:rPr>
              <a:t>then features 0 and 2 are contributing more to the dot product than feature 1. </a:t>
            </a:r>
          </a:p>
          <a:p>
            <a:pPr lvl="1">
              <a:lnSpc>
                <a:spcPct val="120000"/>
              </a:lnSpc>
            </a:pPr>
            <a:r>
              <a:rPr lang="en-US" dirty="0">
                <a:latin typeface="Calibri" charset="0"/>
              </a:rPr>
              <a:t>A ranking of features given by this w is </a:t>
            </a:r>
            <a:r>
              <a:rPr lang="en-US" dirty="0">
                <a:solidFill>
                  <a:srgbClr val="0000FF"/>
                </a:solidFill>
                <a:latin typeface="Calibri" charset="0"/>
              </a:rPr>
              <a:t>0, 2, 1</a:t>
            </a:r>
            <a:r>
              <a:rPr lang="en-US" dirty="0">
                <a:latin typeface="Calibri" charset="0"/>
              </a:rPr>
              <a:t>.</a:t>
            </a:r>
          </a:p>
          <a:p>
            <a:endParaRPr lang="en-US" dirty="0">
              <a:latin typeface="Calibri" charset="0"/>
            </a:endParaRPr>
          </a:p>
        </p:txBody>
      </p:sp>
    </p:spTree>
    <p:extLst>
      <p:ext uri="{BB962C8B-B14F-4D97-AF65-F5344CB8AC3E}">
        <p14:creationId xmlns:p14="http://schemas.microsoft.com/office/powerpoint/2010/main" val="3367152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Calibri" charset="0"/>
              </a:rPr>
              <a:t>Multivariate feature selection</a:t>
            </a:r>
          </a:p>
        </p:txBody>
      </p:sp>
      <p:sp>
        <p:nvSpPr>
          <p:cNvPr id="26626" name="Content Placeholder 2"/>
          <p:cNvSpPr>
            <a:spLocks noGrp="1"/>
          </p:cNvSpPr>
          <p:nvPr>
            <p:ph idx="1"/>
          </p:nvPr>
        </p:nvSpPr>
        <p:spPr/>
        <p:txBody>
          <a:bodyPr/>
          <a:lstStyle/>
          <a:p>
            <a:r>
              <a:rPr lang="en-US" sz="2800" dirty="0">
                <a:latin typeface="Calibri" charset="0"/>
              </a:rPr>
              <a:t>The w can be obtained by any of linear classifiers </a:t>
            </a:r>
          </a:p>
          <a:p>
            <a:r>
              <a:rPr lang="en-US" sz="2800" dirty="0">
                <a:latin typeface="Calibri" charset="0"/>
              </a:rPr>
              <a:t>A variant of this approach is called </a:t>
            </a:r>
            <a:r>
              <a:rPr lang="en-US" sz="2800" u="sng" dirty="0">
                <a:latin typeface="Calibri" charset="0"/>
              </a:rPr>
              <a:t>recursive feature elimination</a:t>
            </a:r>
            <a:r>
              <a:rPr lang="en-US" sz="2800" dirty="0">
                <a:latin typeface="Calibri" charset="0"/>
              </a:rPr>
              <a:t>:</a:t>
            </a:r>
          </a:p>
          <a:p>
            <a:pPr lvl="1"/>
            <a:r>
              <a:rPr lang="en-US" sz="2400" dirty="0">
                <a:latin typeface="Calibri" charset="0"/>
              </a:rPr>
              <a:t>Compute w on all features</a:t>
            </a:r>
          </a:p>
          <a:p>
            <a:pPr lvl="1"/>
            <a:r>
              <a:rPr lang="en-US" sz="2400" dirty="0">
                <a:latin typeface="Calibri" charset="0"/>
              </a:rPr>
              <a:t>Remove feature with smallest </a:t>
            </a:r>
            <a:r>
              <a:rPr lang="en-US" sz="2400" dirty="0" err="1">
                <a:solidFill>
                  <a:srgbClr val="0000FF"/>
                </a:solidFill>
                <a:latin typeface="Calibri" charset="0"/>
              </a:rPr>
              <a:t>w</a:t>
            </a:r>
            <a:r>
              <a:rPr lang="en-US" sz="2400" baseline="-25000" dirty="0" err="1">
                <a:solidFill>
                  <a:srgbClr val="0000FF"/>
                </a:solidFill>
                <a:latin typeface="Calibri" charset="0"/>
              </a:rPr>
              <a:t>i</a:t>
            </a:r>
            <a:endParaRPr lang="en-US" sz="2400" baseline="-25000" dirty="0">
              <a:solidFill>
                <a:srgbClr val="0000FF"/>
              </a:solidFill>
              <a:latin typeface="Calibri" charset="0"/>
            </a:endParaRPr>
          </a:p>
          <a:p>
            <a:pPr lvl="1"/>
            <a:r>
              <a:rPr lang="en-US" sz="2400" dirty="0" err="1">
                <a:latin typeface="Calibri" charset="0"/>
              </a:rPr>
              <a:t>Recompute</a:t>
            </a:r>
            <a:r>
              <a:rPr lang="en-US" sz="2400" dirty="0">
                <a:latin typeface="Calibri" charset="0"/>
              </a:rPr>
              <a:t> </a:t>
            </a:r>
            <a:r>
              <a:rPr lang="en-US" sz="2400" dirty="0">
                <a:solidFill>
                  <a:srgbClr val="0000FF"/>
                </a:solidFill>
                <a:latin typeface="Calibri" charset="0"/>
              </a:rPr>
              <a:t>w</a:t>
            </a:r>
            <a:r>
              <a:rPr lang="en-US" sz="2400" dirty="0">
                <a:latin typeface="Calibri" charset="0"/>
              </a:rPr>
              <a:t> on reduced data</a:t>
            </a:r>
          </a:p>
          <a:p>
            <a:pPr lvl="1"/>
            <a:r>
              <a:rPr lang="en-US" sz="2400" dirty="0">
                <a:latin typeface="Calibri" charset="0"/>
              </a:rPr>
              <a:t>If stopping criterion not met then go to step 2 </a:t>
            </a:r>
          </a:p>
          <a:p>
            <a:pPr lvl="1"/>
            <a:endParaRPr lang="en-US" dirty="0">
              <a:latin typeface="Calibri" charset="0"/>
            </a:endParaRPr>
          </a:p>
        </p:txBody>
      </p:sp>
    </p:spTree>
    <p:extLst>
      <p:ext uri="{BB962C8B-B14F-4D97-AF65-F5344CB8AC3E}">
        <p14:creationId xmlns:p14="http://schemas.microsoft.com/office/powerpoint/2010/main" val="166875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ctr"/>
            <a:r>
              <a:rPr lang="en-US" altLang="en-US">
                <a:latin typeface="Times New Roman" panose="02020603050405020304" pitchFamily="18" charset="0"/>
                <a:cs typeface="Times New Roman" panose="02020603050405020304" pitchFamily="18" charset="0"/>
              </a:rPr>
              <a:t>Program Vs. Machine Learning</a:t>
            </a:r>
          </a:p>
        </p:txBody>
      </p:sp>
      <p:sp>
        <p:nvSpPr>
          <p:cNvPr id="5" name="Footer Placeholder 4"/>
          <p:cNvSpPr>
            <a:spLocks noGrp="1"/>
          </p:cNvSpPr>
          <p:nvPr>
            <p:ph type="ftr" sz="quarter" idx="11"/>
          </p:nvPr>
        </p:nvSpPr>
        <p:spPr/>
        <p:txBody>
          <a:bodyPr/>
          <a:lstStyle/>
          <a:p>
            <a:pPr>
              <a:defRPr/>
            </a:pPr>
            <a:r>
              <a:rPr lang="en-US" altLang="en-US" dirty="0"/>
              <a:t>Dr. Suresh C. </a:t>
            </a:r>
            <a:r>
              <a:rPr lang="en-US" altLang="en-US" dirty="0" err="1"/>
              <a:t>Raikwar</a:t>
            </a:r>
            <a:r>
              <a:rPr lang="en-US" altLang="en-US" dirty="0"/>
              <a:t>, GLAU</a:t>
            </a:r>
          </a:p>
        </p:txBody>
      </p:sp>
      <p:sp>
        <p:nvSpPr>
          <p:cNvPr id="6" name="Slide Number Placeholder 5"/>
          <p:cNvSpPr>
            <a:spLocks noGrp="1"/>
          </p:cNvSpPr>
          <p:nvPr>
            <p:ph type="sldNum" sz="quarter" idx="12"/>
          </p:nvPr>
        </p:nvSpPr>
        <p:spPr/>
        <p:txBody>
          <a:bodyPr/>
          <a:lstStyle/>
          <a:p>
            <a:pPr>
              <a:defRPr/>
            </a:pPr>
            <a:fld id="{74AA653E-152F-4BAB-B177-F7F00A02C8A5}" type="slidenum">
              <a:rPr lang="en-US" altLang="en-US" smtClean="0"/>
              <a:pPr>
                <a:defRPr/>
              </a:pPr>
              <a:t>11</a:t>
            </a:fld>
            <a:endParaRPr lang="en-US" altLang="en-US" dirty="0"/>
          </a:p>
        </p:txBody>
      </p:sp>
      <p:pic>
        <p:nvPicPr>
          <p:cNvPr id="2765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819275"/>
            <a:ext cx="746760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600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80" y="1007619"/>
            <a:ext cx="8693332" cy="555567"/>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Principle Component Analysis (PCA)</a:t>
            </a:r>
            <a:endParaRPr lang="en-US" sz="3000" b="1" dirty="0">
              <a:solidFill>
                <a:srgbClr val="002060"/>
              </a:solidFill>
              <a:latin typeface="Times New Roman" panose="02020603050405020304" pitchFamily="18" charset="0"/>
              <a:cs typeface="Times New Roman" panose="02020603050405020304" pitchFamily="18" charset="0"/>
            </a:endParaRPr>
          </a:p>
        </p:txBody>
      </p:sp>
      <p:pic>
        <p:nvPicPr>
          <p:cNvPr id="4" name="Picture 2" descr="PCA pl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976" y="2156268"/>
            <a:ext cx="3086100" cy="23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3938314" y="2038417"/>
                <a:ext cx="5056955" cy="2215991"/>
              </a:xfrm>
              <a:prstGeom prst="rect">
                <a:avLst/>
              </a:prstGeom>
            </p:spPr>
            <p:txBody>
              <a:bodyPr wrap="square">
                <a:spAutoFit/>
              </a:bodyPr>
              <a:lstStyle/>
              <a:p>
                <a:pPr algn="just"/>
                <a:r>
                  <a:rPr lang="en-US" sz="1500" b="1" u="sng" dirty="0">
                    <a:solidFill>
                      <a:srgbClr val="002060"/>
                    </a:solidFill>
                    <a:latin typeface="Times New Roman" panose="02020603050405020304" pitchFamily="18" charset="0"/>
                    <a:cs typeface="Times New Roman" panose="02020603050405020304" pitchFamily="18" charset="0"/>
                  </a:rPr>
                  <a:t>Objectives of PCA</a:t>
                </a:r>
              </a:p>
              <a:p>
                <a:pPr algn="just"/>
                <a:endParaRPr lang="en-US" sz="1500" b="1" u="sng" dirty="0">
                  <a:solidFill>
                    <a:srgbClr val="002060"/>
                  </a:solidFill>
                  <a:latin typeface="Times New Roman" panose="02020603050405020304" pitchFamily="18" charset="0"/>
                  <a:cs typeface="Times New Roman" panose="02020603050405020304" pitchFamily="18" charset="0"/>
                </a:endParaRPr>
              </a:p>
              <a:p>
                <a:pPr marL="0" lvl="1" algn="just"/>
                <a:r>
                  <a:rPr lang="en-US" sz="1350" b="1" dirty="0">
                    <a:solidFill>
                      <a:srgbClr val="C00000"/>
                    </a:solidFill>
                    <a:latin typeface="Times New Roman" panose="02020603050405020304" pitchFamily="18" charset="0"/>
                    <a:cs typeface="Times New Roman" panose="02020603050405020304" pitchFamily="18" charset="0"/>
                  </a:rPr>
                  <a:t>(</a:t>
                </a:r>
                <a:r>
                  <a:rPr lang="en-US" sz="1350" b="1" dirty="0" err="1">
                    <a:solidFill>
                      <a:srgbClr val="C00000"/>
                    </a:solidFill>
                    <a:latin typeface="Times New Roman" panose="02020603050405020304" pitchFamily="18" charset="0"/>
                    <a:cs typeface="Times New Roman" panose="02020603050405020304" pitchFamily="18" charset="0"/>
                  </a:rPr>
                  <a:t>i</a:t>
                </a:r>
                <a:r>
                  <a:rPr lang="en-US" sz="1350" b="1" dirty="0">
                    <a:solidFill>
                      <a:srgbClr val="C00000"/>
                    </a:solidFill>
                    <a:latin typeface="Times New Roman" panose="02020603050405020304" pitchFamily="18" charset="0"/>
                    <a:cs typeface="Times New Roman" panose="02020603050405020304" pitchFamily="18" charset="0"/>
                  </a:rPr>
                  <a:t>) Minimize Correlation</a:t>
                </a:r>
              </a:p>
              <a:p>
                <a:pPr algn="just"/>
                <a:r>
                  <a:rPr lang="en-US" sz="1350" dirty="0">
                    <a:latin typeface="Times New Roman" panose="02020603050405020304" pitchFamily="18" charset="0"/>
                    <a:cs typeface="Times New Roman" panose="02020603050405020304" pitchFamily="18" charset="0"/>
                  </a:rPr>
                  <a:t>Choose vectors that are orthogonal. </a:t>
                </a:r>
              </a:p>
              <a:p>
                <a:pPr algn="just"/>
                <a:endParaRPr lang="en-US" sz="1350" dirty="0">
                  <a:latin typeface="Times New Roman" panose="02020603050405020304" pitchFamily="18" charset="0"/>
                  <a:cs typeface="Times New Roman" panose="02020603050405020304" pitchFamily="18" charset="0"/>
                </a:endParaRPr>
              </a:p>
              <a:p>
                <a:pPr algn="just"/>
                <a:r>
                  <a:rPr lang="en-US" sz="1350" b="1" dirty="0">
                    <a:solidFill>
                      <a:srgbClr val="C00000"/>
                    </a:solidFill>
                    <a:latin typeface="Times New Roman" panose="02020603050405020304" pitchFamily="18" charset="0"/>
                    <a:cs typeface="Times New Roman" panose="02020603050405020304" pitchFamily="18" charset="0"/>
                  </a:rPr>
                  <a:t>(</a:t>
                </a:r>
                <a:r>
                  <a:rPr lang="en-US" sz="1350" b="1" dirty="0" err="1">
                    <a:solidFill>
                      <a:srgbClr val="C00000"/>
                    </a:solidFill>
                    <a:latin typeface="Times New Roman" panose="02020603050405020304" pitchFamily="18" charset="0"/>
                    <a:cs typeface="Times New Roman" panose="02020603050405020304" pitchFamily="18" charset="0"/>
                  </a:rPr>
                  <a:t>i</a:t>
                </a:r>
                <a:r>
                  <a:rPr lang="en-US" sz="1350" b="1" dirty="0">
                    <a:solidFill>
                      <a:srgbClr val="C00000"/>
                    </a:solidFill>
                    <a:latin typeface="Times New Roman" panose="02020603050405020304" pitchFamily="18" charset="0"/>
                    <a:cs typeface="Times New Roman" panose="02020603050405020304" pitchFamily="18" charset="0"/>
                  </a:rPr>
                  <a:t>) Maximize Total Variance</a:t>
                </a:r>
              </a:p>
              <a:p>
                <a:pPr algn="just"/>
                <a:r>
                  <a:rPr lang="en-US" sz="1350" dirty="0">
                    <a:latin typeface="Times New Roman" panose="02020603050405020304" pitchFamily="18" charset="0"/>
                    <a:cs typeface="Times New Roman" panose="02020603050405020304" pitchFamily="18" charset="0"/>
                  </a:rPr>
                  <a:t>Choose vectors such that a total variance of data will be maximum.</a:t>
                </a:r>
              </a:p>
              <a:p>
                <a:pPr algn="just"/>
                <a:endParaRPr lang="en-US" sz="1350" dirty="0">
                  <a:solidFill>
                    <a:schemeClr val="tx2">
                      <a:lumMod val="75000"/>
                    </a:schemeClr>
                  </a:solidFill>
                  <a:latin typeface="Times New Roman" panose="02020603050405020304" pitchFamily="18" charset="0"/>
                  <a:cs typeface="Times New Roman" panose="02020603050405020304" pitchFamily="18" charset="0"/>
                </a:endParaRPr>
              </a:p>
              <a:p>
                <a:pPr algn="just"/>
                <a:r>
                  <a:rPr lang="en-US" sz="1350" b="1" dirty="0">
                    <a:solidFill>
                      <a:srgbClr val="002060"/>
                    </a:solidFill>
                    <a:latin typeface="Times New Roman" panose="02020603050405020304" pitchFamily="18" charset="0"/>
                    <a:cs typeface="Times New Roman" panose="02020603050405020304" pitchFamily="18" charset="0"/>
                  </a:rPr>
                  <a:t>Choose </a:t>
                </a:r>
                <a14:m>
                  <m:oMath xmlns:m="http://schemas.openxmlformats.org/officeDocument/2006/math">
                    <m:r>
                      <a:rPr lang="en-IN" sz="1350" b="1" i="1">
                        <a:solidFill>
                          <a:srgbClr val="002060"/>
                        </a:solidFill>
                        <a:latin typeface="Cambria Math"/>
                      </a:rPr>
                      <m:t>𝑴</m:t>
                    </m:r>
                    <m:r>
                      <a:rPr lang="en-IN" sz="1350" b="1" i="1">
                        <a:solidFill>
                          <a:srgbClr val="002060"/>
                        </a:solidFill>
                        <a:latin typeface="Cambria Math"/>
                      </a:rPr>
                      <m:t>&lt;</m:t>
                    </m:r>
                    <m:r>
                      <a:rPr lang="en-IN" sz="1350" b="1" i="1">
                        <a:solidFill>
                          <a:srgbClr val="002060"/>
                        </a:solidFill>
                        <a:latin typeface="Cambria Math"/>
                      </a:rPr>
                      <m:t>𝑵</m:t>
                    </m:r>
                  </m:oMath>
                </a14:m>
                <a:r>
                  <a:rPr lang="en-US" sz="1350" b="1" dirty="0">
                    <a:solidFill>
                      <a:srgbClr val="002060"/>
                    </a:solidFill>
                    <a:latin typeface="Times New Roman" panose="02020603050405020304" pitchFamily="18" charset="0"/>
                    <a:cs typeface="Times New Roman" panose="02020603050405020304" pitchFamily="18" charset="0"/>
                  </a:rPr>
                  <a:t> orthogonal directions which maximize total variance.</a:t>
                </a:r>
              </a:p>
            </p:txBody>
          </p:sp>
        </mc:Choice>
        <mc:Fallback xmlns="">
          <p:sp>
            <p:nvSpPr>
              <p:cNvPr id="5" name="Rectangle 4"/>
              <p:cNvSpPr>
                <a:spLocks noRot="1" noChangeAspect="1" noMove="1" noResize="1" noEditPoints="1" noAdjustHandles="1" noChangeArrowheads="1" noChangeShapeType="1" noTextEdit="1"/>
              </p:cNvSpPr>
              <p:nvPr/>
            </p:nvSpPr>
            <p:spPr>
              <a:xfrm>
                <a:off x="3938314" y="2038417"/>
                <a:ext cx="5056955" cy="2215991"/>
              </a:xfrm>
              <a:prstGeom prst="rect">
                <a:avLst/>
              </a:prstGeom>
              <a:blipFill>
                <a:blip r:embed="rId3"/>
                <a:stretch>
                  <a:fillRect l="-482" t="-549" r="-241" b="-1648"/>
                </a:stretch>
              </a:blipFill>
            </p:spPr>
            <p:txBody>
              <a:bodyPr/>
              <a:lstStyle/>
              <a:p>
                <a:r>
                  <a:rPr lang="en-US">
                    <a:noFill/>
                  </a:rPr>
                  <a:t> </a:t>
                </a:r>
              </a:p>
            </p:txBody>
          </p:sp>
        </mc:Fallback>
      </mc:AlternateContent>
      <p:sp>
        <p:nvSpPr>
          <p:cNvPr id="6" name="TextBox 5"/>
          <p:cNvSpPr txBox="1"/>
          <p:nvPr/>
        </p:nvSpPr>
        <p:spPr>
          <a:xfrm>
            <a:off x="320630" y="4629204"/>
            <a:ext cx="308610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Fig.6 Geometric Interpretation of PCA</a:t>
            </a:r>
          </a:p>
        </p:txBody>
      </p:sp>
      <p:sp>
        <p:nvSpPr>
          <p:cNvPr id="3" name="Date Placeholder 2"/>
          <p:cNvSpPr>
            <a:spLocks noGrp="1"/>
          </p:cNvSpPr>
          <p:nvPr>
            <p:ph type="dt" sz="half" idx="10"/>
          </p:nvPr>
        </p:nvSpPr>
        <p:spPr/>
        <p:txBody>
          <a:bodyPr/>
          <a:lstStyle/>
          <a:p>
            <a:fld id="{DDA8F3E8-8BF7-40EC-A994-C52F3EF66D0B}" type="datetime1">
              <a:rPr lang="en-IN" smtClean="0"/>
              <a:t>09-08-2022</a:t>
            </a:fld>
            <a:endParaRPr lang="en-IN"/>
          </a:p>
        </p:txBody>
      </p:sp>
      <p:sp>
        <p:nvSpPr>
          <p:cNvPr id="8" name="Footer Placeholder 7"/>
          <p:cNvSpPr>
            <a:spLocks noGrp="1"/>
          </p:cNvSpPr>
          <p:nvPr>
            <p:ph type="ftr" sz="quarter" idx="11"/>
          </p:nvPr>
        </p:nvSpPr>
        <p:spPr/>
        <p:txBody>
          <a:bodyPr/>
          <a:lstStyle/>
          <a:p>
            <a:r>
              <a:rPr lang="en-IN"/>
              <a:t>Presenter: Dr. Suresh Raikwar</a:t>
            </a:r>
          </a:p>
        </p:txBody>
      </p:sp>
      <p:sp>
        <p:nvSpPr>
          <p:cNvPr id="9" name="Slide Number Placeholder 8"/>
          <p:cNvSpPr>
            <a:spLocks noGrp="1"/>
          </p:cNvSpPr>
          <p:nvPr>
            <p:ph type="sldNum" sz="quarter" idx="12"/>
          </p:nvPr>
        </p:nvSpPr>
        <p:spPr/>
        <p:txBody>
          <a:bodyPr/>
          <a:lstStyle/>
          <a:p>
            <a:fld id="{22B56B54-FDAE-4B97-84D6-317732DFA9E8}" type="slidenum">
              <a:rPr lang="en-IN" smtClean="0"/>
              <a:t>110</a:t>
            </a:fld>
            <a:endParaRPr lang="en-IN"/>
          </a:p>
        </p:txBody>
      </p:sp>
      <p:sp>
        <p:nvSpPr>
          <p:cNvPr id="10" name="TextBox 9"/>
          <p:cNvSpPr txBox="1"/>
          <p:nvPr/>
        </p:nvSpPr>
        <p:spPr>
          <a:xfrm>
            <a:off x="156380" y="272050"/>
            <a:ext cx="8746001" cy="507831"/>
          </a:xfrm>
          <a:prstGeom prst="rect">
            <a:avLst/>
          </a:prstGeom>
          <a:noFill/>
          <a:ln>
            <a:solidFill>
              <a:schemeClr val="bg2">
                <a:lumMod val="10000"/>
              </a:schemeClr>
            </a:solidFill>
          </a:ln>
        </p:spPr>
        <p:txBody>
          <a:bodyPr wrap="square" rtlCol="0">
            <a:spAutoFit/>
          </a:bodyPr>
          <a:lstStyle/>
          <a:p>
            <a:pPr>
              <a:spcBef>
                <a:spcPct val="0"/>
              </a:spcBef>
            </a:pP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Feature Extraction</a:t>
            </a:r>
          </a:p>
        </p:txBody>
      </p:sp>
    </p:spTree>
    <p:extLst>
      <p:ext uri="{BB962C8B-B14F-4D97-AF65-F5344CB8AC3E}">
        <p14:creationId xmlns:p14="http://schemas.microsoft.com/office/powerpoint/2010/main" val="32889728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00" y="1623305"/>
            <a:ext cx="8694513" cy="758757"/>
          </a:xfrm>
        </p:spPr>
        <p:txBody>
          <a:bodyPr>
            <a:normAutofit/>
          </a:bodyPr>
          <a:lstStyle/>
          <a:p>
            <a:pPr algn="just"/>
            <a:r>
              <a:rPr lang="en-US" sz="2100" b="1" dirty="0">
                <a:solidFill>
                  <a:srgbClr val="002060"/>
                </a:solidFill>
                <a:latin typeface="Times New Roman" panose="02020603050405020304" pitchFamily="18" charset="0"/>
                <a:cs typeface="Times New Roman" panose="02020603050405020304" pitchFamily="18" charset="0"/>
              </a:rPr>
              <a:t>Example: </a:t>
            </a:r>
            <a:r>
              <a:rPr lang="en-US" sz="1800" dirty="0">
                <a:latin typeface="Times New Roman" panose="02020603050405020304" pitchFamily="18" charset="0"/>
                <a:ea typeface="Calibri" panose="020F0502020204030204" pitchFamily="34" charset="0"/>
              </a:rPr>
              <a:t>Consider the following data matrix, representing the marks of 5 students in 3 subjects such as Mathematics (M), English (E), and Art (A).</a:t>
            </a:r>
            <a:endParaRPr lang="en-US" sz="1800" b="1" dirty="0">
              <a:solidFill>
                <a:srgbClr val="002060"/>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1B59B0D3-0E48-4BD0-A5F9-62D3885467D0}" type="datetime1">
              <a:rPr lang="en-IN" smtClean="0"/>
              <a:t>09-08-2022</a:t>
            </a:fld>
            <a:endParaRPr lang="en-IN"/>
          </a:p>
        </p:txBody>
      </p:sp>
      <p:sp>
        <p:nvSpPr>
          <p:cNvPr id="6" name="Footer Placeholder 5"/>
          <p:cNvSpPr>
            <a:spLocks noGrp="1"/>
          </p:cNvSpPr>
          <p:nvPr>
            <p:ph type="ftr" sz="quarter" idx="11"/>
          </p:nvPr>
        </p:nvSpPr>
        <p:spPr/>
        <p:txBody>
          <a:bodyPr/>
          <a:lstStyle/>
          <a:p>
            <a:r>
              <a:rPr lang="en-IN"/>
              <a:t>Presenter: Dr. Suresh Raikwar</a:t>
            </a:r>
          </a:p>
        </p:txBody>
      </p:sp>
      <p:sp>
        <p:nvSpPr>
          <p:cNvPr id="7" name="Slide Number Placeholder 6"/>
          <p:cNvSpPr>
            <a:spLocks noGrp="1"/>
          </p:cNvSpPr>
          <p:nvPr>
            <p:ph type="sldNum" sz="quarter" idx="12"/>
          </p:nvPr>
        </p:nvSpPr>
        <p:spPr/>
        <p:txBody>
          <a:bodyPr/>
          <a:lstStyle/>
          <a:p>
            <a:fld id="{22B56B54-FDAE-4B97-84D6-317732DFA9E8}" type="slidenum">
              <a:rPr lang="en-IN" smtClean="0"/>
              <a:t>111</a:t>
            </a:fld>
            <a:endParaRPr lang="en-IN"/>
          </a:p>
        </p:txBody>
      </p:sp>
      <p:sp>
        <p:nvSpPr>
          <p:cNvPr id="8" name="TextBox 7"/>
          <p:cNvSpPr txBox="1"/>
          <p:nvPr/>
        </p:nvSpPr>
        <p:spPr>
          <a:xfrm>
            <a:off x="199000" y="972427"/>
            <a:ext cx="8746001" cy="507831"/>
          </a:xfrm>
          <a:prstGeom prst="rect">
            <a:avLst/>
          </a:prstGeom>
          <a:noFill/>
          <a:ln>
            <a:solidFill>
              <a:schemeClr val="bg2">
                <a:lumMod val="10000"/>
              </a:schemeClr>
            </a:solidFill>
          </a:ln>
        </p:spPr>
        <p:txBody>
          <a:bodyPr wrap="square" rtlCol="0">
            <a:spAutoFit/>
          </a:bodyPr>
          <a:lstStyle/>
          <a:p>
            <a:pPr>
              <a:spcBef>
                <a:spcPct val="0"/>
              </a:spcBef>
            </a:pP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Demo Lecture (</a:t>
            </a:r>
            <a:r>
              <a:rPr lang="en-US" sz="2700" b="1" i="1" dirty="0">
                <a:solidFill>
                  <a:schemeClr val="bg2">
                    <a:lumMod val="10000"/>
                  </a:schemeClr>
                </a:solidFill>
                <a:latin typeface="Times New Roman" panose="02020603050405020304" pitchFamily="18" charset="0"/>
                <a:ea typeface="+mj-ea"/>
                <a:cs typeface="Times New Roman" panose="02020603050405020304" pitchFamily="18" charset="0"/>
              </a:rPr>
              <a:t>contd…</a:t>
            </a: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a:t>
            </a:r>
          </a:p>
        </p:txBody>
      </p:sp>
      <p:graphicFrame>
        <p:nvGraphicFramePr>
          <p:cNvPr id="16" name="Table 15"/>
          <p:cNvGraphicFramePr>
            <a:graphicFrameLocks noGrp="1"/>
          </p:cNvGraphicFramePr>
          <p:nvPr/>
        </p:nvGraphicFramePr>
        <p:xfrm>
          <a:off x="329796" y="2440911"/>
          <a:ext cx="2012139" cy="1577340"/>
        </p:xfrm>
        <a:graphic>
          <a:graphicData uri="http://schemas.openxmlformats.org/drawingml/2006/table">
            <a:tbl>
              <a:tblPr firstRow="1" firstCol="1" bandRow="1">
                <a:tableStyleId>{5940675A-B579-460E-94D1-54222C63F5DA}</a:tableStyleId>
              </a:tblPr>
              <a:tblGrid>
                <a:gridCol w="914626">
                  <a:extLst>
                    <a:ext uri="{9D8B030D-6E8A-4147-A177-3AD203B41FA5}">
                      <a16:colId xmlns:a16="http://schemas.microsoft.com/office/drawing/2014/main" val="1851932291"/>
                    </a:ext>
                  </a:extLst>
                </a:gridCol>
                <a:gridCol w="397254">
                  <a:extLst>
                    <a:ext uri="{9D8B030D-6E8A-4147-A177-3AD203B41FA5}">
                      <a16:colId xmlns:a16="http://schemas.microsoft.com/office/drawing/2014/main" val="709723126"/>
                    </a:ext>
                  </a:extLst>
                </a:gridCol>
                <a:gridCol w="397254">
                  <a:extLst>
                    <a:ext uri="{9D8B030D-6E8A-4147-A177-3AD203B41FA5}">
                      <a16:colId xmlns:a16="http://schemas.microsoft.com/office/drawing/2014/main" val="3594927998"/>
                    </a:ext>
                  </a:extLst>
                </a:gridCol>
                <a:gridCol w="303005">
                  <a:extLst>
                    <a:ext uri="{9D8B030D-6E8A-4147-A177-3AD203B41FA5}">
                      <a16:colId xmlns:a16="http://schemas.microsoft.com/office/drawing/2014/main" val="2508046258"/>
                    </a:ext>
                  </a:extLst>
                </a:gridCol>
              </a:tblGrid>
              <a:tr h="262890">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Student</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M</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E</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A</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8641800"/>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1</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90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427356"/>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2</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90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2595438"/>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033154"/>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4</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90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2664997"/>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5</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059384"/>
                  </a:ext>
                </a:extLst>
              </a:tr>
            </a:tbl>
          </a:graphicData>
        </a:graphic>
      </p:graphicFrame>
      <p:graphicFrame>
        <p:nvGraphicFramePr>
          <p:cNvPr id="18" name="Table 17"/>
          <p:cNvGraphicFramePr>
            <a:graphicFrameLocks noGrp="1"/>
          </p:cNvGraphicFramePr>
          <p:nvPr/>
        </p:nvGraphicFramePr>
        <p:xfrm>
          <a:off x="2944768" y="3199424"/>
          <a:ext cx="1769894" cy="1840230"/>
        </p:xfrm>
        <a:graphic>
          <a:graphicData uri="http://schemas.openxmlformats.org/drawingml/2006/table">
            <a:tbl>
              <a:tblPr firstRow="1" firstCol="1" bandRow="1">
                <a:tableStyleId>{2D5ABB26-0587-4C30-8999-92F81FD0307C}</a:tableStyleId>
              </a:tblPr>
              <a:tblGrid>
                <a:gridCol w="583883">
                  <a:extLst>
                    <a:ext uri="{9D8B030D-6E8A-4147-A177-3AD203B41FA5}">
                      <a16:colId xmlns:a16="http://schemas.microsoft.com/office/drawing/2014/main" val="1886656608"/>
                    </a:ext>
                  </a:extLst>
                </a:gridCol>
                <a:gridCol w="395337">
                  <a:extLst>
                    <a:ext uri="{9D8B030D-6E8A-4147-A177-3AD203B41FA5}">
                      <a16:colId xmlns:a16="http://schemas.microsoft.com/office/drawing/2014/main" val="2175591111"/>
                    </a:ext>
                  </a:extLst>
                </a:gridCol>
                <a:gridCol w="395337">
                  <a:extLst>
                    <a:ext uri="{9D8B030D-6E8A-4147-A177-3AD203B41FA5}">
                      <a16:colId xmlns:a16="http://schemas.microsoft.com/office/drawing/2014/main" val="1445018735"/>
                    </a:ext>
                  </a:extLst>
                </a:gridCol>
                <a:gridCol w="395337">
                  <a:extLst>
                    <a:ext uri="{9D8B030D-6E8A-4147-A177-3AD203B41FA5}">
                      <a16:colId xmlns:a16="http://schemas.microsoft.com/office/drawing/2014/main" val="3880945291"/>
                    </a:ext>
                  </a:extLst>
                </a:gridCol>
              </a:tblGrid>
              <a:tr h="262890">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S.N.</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a:effectLst/>
                          <a:latin typeface="Times New Roman" panose="02020603050405020304" pitchFamily="18" charset="0"/>
                          <a:cs typeface="Times New Roman" panose="02020603050405020304" pitchFamily="18" charset="0"/>
                        </a:rPr>
                        <a:t>M</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E</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A</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423965"/>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90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38438"/>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147697"/>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3866570"/>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90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7786946"/>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71638"/>
                  </a:ext>
                </a:extLst>
              </a:tr>
              <a:tr h="262890">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Mean</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66</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7997"/>
                  </a:ext>
                </a:extLst>
              </a:tr>
            </a:tbl>
          </a:graphicData>
        </a:graphic>
      </p:graphicFrame>
      <p:sp>
        <p:nvSpPr>
          <p:cNvPr id="20" name="TextBox 19"/>
          <p:cNvSpPr txBox="1"/>
          <p:nvPr/>
        </p:nvSpPr>
        <p:spPr>
          <a:xfrm>
            <a:off x="2889115" y="2389842"/>
            <a:ext cx="6055886" cy="600164"/>
          </a:xfrm>
          <a:prstGeom prst="rect">
            <a:avLst/>
          </a:prstGeom>
          <a:noFill/>
          <a:ln>
            <a:solidFill>
              <a:schemeClr val="bg2">
                <a:lumMod val="10000"/>
              </a:schemeClr>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Steps to compute PCs.</a:t>
            </a:r>
          </a:p>
          <a:p>
            <a:r>
              <a:rPr lang="en-US" sz="1500" b="1" dirty="0">
                <a:latin typeface="Times New Roman" panose="02020603050405020304" pitchFamily="18" charset="0"/>
                <a:cs typeface="Times New Roman" panose="02020603050405020304" pitchFamily="18" charset="0"/>
              </a:rPr>
              <a:t>Step-1:</a:t>
            </a:r>
            <a:r>
              <a:rPr lang="en-US" sz="1500" dirty="0">
                <a:latin typeface="Times New Roman" panose="02020603050405020304" pitchFamily="18" charset="0"/>
                <a:cs typeface="Times New Roman" panose="02020603050405020304" pitchFamily="18" charset="0"/>
              </a:rPr>
              <a:t> Compute mean of each column, and center each column on its mean.</a:t>
            </a:r>
          </a:p>
        </p:txBody>
      </p:sp>
      <p:sp>
        <p:nvSpPr>
          <p:cNvPr id="22" name="TextBox 21"/>
          <p:cNvSpPr txBox="1"/>
          <p:nvPr/>
        </p:nvSpPr>
        <p:spPr>
          <a:xfrm>
            <a:off x="4872061" y="3164688"/>
            <a:ext cx="3643289"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Data matrix (X) centered at mean.</a:t>
            </a:r>
          </a:p>
        </p:txBody>
      </p:sp>
      <p:graphicFrame>
        <p:nvGraphicFramePr>
          <p:cNvPr id="23" name="Table 22"/>
          <p:cNvGraphicFramePr>
            <a:graphicFrameLocks noGrp="1"/>
          </p:cNvGraphicFramePr>
          <p:nvPr/>
        </p:nvGraphicFramePr>
        <p:xfrm>
          <a:off x="5675613" y="3463157"/>
          <a:ext cx="1811039" cy="1577340"/>
        </p:xfrm>
        <a:graphic>
          <a:graphicData uri="http://schemas.openxmlformats.org/drawingml/2006/table">
            <a:tbl>
              <a:tblPr firstRow="1" firstCol="1" bandRow="1">
                <a:tableStyleId>{2D5ABB26-0587-4C30-8999-92F81FD0307C}</a:tableStyleId>
              </a:tblPr>
              <a:tblGrid>
                <a:gridCol w="676931">
                  <a:extLst>
                    <a:ext uri="{9D8B030D-6E8A-4147-A177-3AD203B41FA5}">
                      <a16:colId xmlns:a16="http://schemas.microsoft.com/office/drawing/2014/main" val="2199181933"/>
                    </a:ext>
                  </a:extLst>
                </a:gridCol>
                <a:gridCol w="616195">
                  <a:extLst>
                    <a:ext uri="{9D8B030D-6E8A-4147-A177-3AD203B41FA5}">
                      <a16:colId xmlns:a16="http://schemas.microsoft.com/office/drawing/2014/main" val="2804788160"/>
                    </a:ext>
                  </a:extLst>
                </a:gridCol>
                <a:gridCol w="517913">
                  <a:extLst>
                    <a:ext uri="{9D8B030D-6E8A-4147-A177-3AD203B41FA5}">
                      <a16:colId xmlns:a16="http://schemas.microsoft.com/office/drawing/2014/main" val="1864966061"/>
                    </a:ext>
                  </a:extLst>
                </a:gridCol>
              </a:tblGrid>
              <a:tr h="262890">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M-66</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E-60</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b="1" dirty="0">
                          <a:effectLst/>
                          <a:latin typeface="Times New Roman" panose="02020603050405020304" pitchFamily="18" charset="0"/>
                          <a:cs typeface="Times New Roman" panose="02020603050405020304" pitchFamily="18" charset="0"/>
                        </a:rPr>
                        <a:t>A-60</a:t>
                      </a:r>
                      <a:endParaRPr lang="en-US"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3115711"/>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24</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904044"/>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24</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9704785"/>
                  </a:ext>
                </a:extLst>
              </a:tr>
              <a:tr h="262890">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-6</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0066110"/>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7111836"/>
                  </a:ext>
                </a:extLst>
              </a:tr>
              <a:tr h="262890">
                <a:tc>
                  <a:txBody>
                    <a:bodyPr/>
                    <a:lstStyle/>
                    <a:p>
                      <a:pPr algn="ctr">
                        <a:lnSpc>
                          <a:spcPct val="115000"/>
                        </a:lnSpc>
                        <a:spcAft>
                          <a:spcPts val="0"/>
                        </a:spcAft>
                      </a:pPr>
                      <a:r>
                        <a:rPr lang="en-US" sz="1500">
                          <a:effectLst/>
                          <a:latin typeface="Times New Roman" panose="02020603050405020304" pitchFamily="18" charset="0"/>
                          <a:cs typeface="Times New Roman" panose="02020603050405020304" pitchFamily="18" charset="0"/>
                        </a:rPr>
                        <a:t>-36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500" dirty="0">
                          <a:effectLst/>
                          <a:latin typeface="Times New Roman" panose="02020603050405020304" pitchFamily="18" charset="0"/>
                          <a:cs typeface="Times New Roman" panose="02020603050405020304" pitchFamily="18" charset="0"/>
                        </a:rPr>
                        <a:t>-30</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349657"/>
                  </a:ext>
                </a:extLst>
              </a:tr>
            </a:tbl>
          </a:graphicData>
        </a:graphic>
      </p:graphicFrame>
    </p:spTree>
    <p:extLst>
      <p:ext uri="{BB962C8B-B14F-4D97-AF65-F5344CB8AC3E}">
        <p14:creationId xmlns:p14="http://schemas.microsoft.com/office/powerpoint/2010/main" val="8232479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B59B0D3-0E48-4BD0-A5F9-62D3885467D0}" type="datetime1">
              <a:rPr lang="en-IN" smtClean="0"/>
              <a:t>09-08-2022</a:t>
            </a:fld>
            <a:endParaRPr lang="en-IN"/>
          </a:p>
        </p:txBody>
      </p:sp>
      <p:sp>
        <p:nvSpPr>
          <p:cNvPr id="6" name="Footer Placeholder 5"/>
          <p:cNvSpPr>
            <a:spLocks noGrp="1"/>
          </p:cNvSpPr>
          <p:nvPr>
            <p:ph type="ftr" sz="quarter" idx="11"/>
          </p:nvPr>
        </p:nvSpPr>
        <p:spPr/>
        <p:txBody>
          <a:bodyPr/>
          <a:lstStyle/>
          <a:p>
            <a:r>
              <a:rPr lang="en-IN"/>
              <a:t>Presenter: Dr. Suresh Raikwar</a:t>
            </a:r>
          </a:p>
        </p:txBody>
      </p:sp>
      <p:sp>
        <p:nvSpPr>
          <p:cNvPr id="7" name="Slide Number Placeholder 6"/>
          <p:cNvSpPr>
            <a:spLocks noGrp="1"/>
          </p:cNvSpPr>
          <p:nvPr>
            <p:ph type="sldNum" sz="quarter" idx="12"/>
          </p:nvPr>
        </p:nvSpPr>
        <p:spPr/>
        <p:txBody>
          <a:bodyPr/>
          <a:lstStyle/>
          <a:p>
            <a:fld id="{22B56B54-FDAE-4B97-84D6-317732DFA9E8}" type="slidenum">
              <a:rPr lang="en-IN" smtClean="0"/>
              <a:t>112</a:t>
            </a:fld>
            <a:endParaRPr lang="en-IN"/>
          </a:p>
        </p:txBody>
      </p:sp>
      <p:sp>
        <p:nvSpPr>
          <p:cNvPr id="8" name="TextBox 7"/>
          <p:cNvSpPr txBox="1"/>
          <p:nvPr/>
        </p:nvSpPr>
        <p:spPr>
          <a:xfrm>
            <a:off x="199000" y="972427"/>
            <a:ext cx="8746001" cy="507831"/>
          </a:xfrm>
          <a:prstGeom prst="rect">
            <a:avLst/>
          </a:prstGeom>
          <a:noFill/>
          <a:ln>
            <a:solidFill>
              <a:schemeClr val="bg2">
                <a:lumMod val="10000"/>
              </a:schemeClr>
            </a:solidFill>
          </a:ln>
        </p:spPr>
        <p:txBody>
          <a:bodyPr wrap="square" rtlCol="0">
            <a:spAutoFit/>
          </a:bodyPr>
          <a:lstStyle/>
          <a:p>
            <a:pPr>
              <a:spcBef>
                <a:spcPct val="0"/>
              </a:spcBef>
            </a:pP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Demo Lecture (</a:t>
            </a:r>
            <a:r>
              <a:rPr lang="en-US" sz="2700" b="1" i="1" dirty="0">
                <a:solidFill>
                  <a:schemeClr val="bg2">
                    <a:lumMod val="10000"/>
                  </a:schemeClr>
                </a:solidFill>
                <a:latin typeface="Times New Roman" panose="02020603050405020304" pitchFamily="18" charset="0"/>
                <a:ea typeface="+mj-ea"/>
                <a:cs typeface="Times New Roman" panose="02020603050405020304" pitchFamily="18" charset="0"/>
              </a:rPr>
              <a:t>contd…</a:t>
            </a: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a:t>
            </a:r>
          </a:p>
        </p:txBody>
      </p:sp>
      <p:sp>
        <p:nvSpPr>
          <p:cNvPr id="20" name="TextBox 19"/>
          <p:cNvSpPr txBox="1"/>
          <p:nvPr/>
        </p:nvSpPr>
        <p:spPr>
          <a:xfrm>
            <a:off x="199001" y="1638288"/>
            <a:ext cx="4572000" cy="553998"/>
          </a:xfrm>
          <a:prstGeom prst="rect">
            <a:avLst/>
          </a:prstGeom>
          <a:noFill/>
          <a:ln>
            <a:noFill/>
          </a:ln>
        </p:spPr>
        <p:txBody>
          <a:bodyPr wrap="square" rtlCol="0">
            <a:spAutoFit/>
          </a:bodyPr>
          <a:lstStyle/>
          <a:p>
            <a:r>
              <a:rPr lang="en-US" sz="1500" b="1" dirty="0">
                <a:latin typeface="Times New Roman" panose="02020603050405020304" pitchFamily="18" charset="0"/>
                <a:cs typeface="Times New Roman" panose="02020603050405020304" pitchFamily="18" charset="0"/>
              </a:rPr>
              <a:t>Step-2:</a:t>
            </a:r>
            <a:r>
              <a:rPr lang="en-US" sz="1500" dirty="0">
                <a:latin typeface="Times New Roman" panose="02020603050405020304" pitchFamily="18" charset="0"/>
                <a:cs typeface="Times New Roman" panose="02020603050405020304" pitchFamily="18" charset="0"/>
              </a:rPr>
              <a:t> Compute co-variance matrix of centered data matrix (X).</a:t>
            </a:r>
          </a:p>
        </p:txBody>
      </p:sp>
      <mc:AlternateContent xmlns:mc="http://schemas.openxmlformats.org/markup-compatibility/2006" xmlns:a14="http://schemas.microsoft.com/office/drawing/2010/main">
        <mc:Choice Requires="a14">
          <p:sp>
            <p:nvSpPr>
              <p:cNvPr id="11" name="Rectangle 10"/>
              <p:cNvSpPr/>
              <p:nvPr/>
            </p:nvSpPr>
            <p:spPr>
              <a:xfrm>
                <a:off x="211964" y="1957540"/>
                <a:ext cx="3924088" cy="799642"/>
              </a:xfrm>
              <a:prstGeom prst="rect">
                <a:avLst/>
              </a:prstGeom>
            </p:spPr>
            <p:txBody>
              <a:bodyPr wrap="none">
                <a:spAutoFit/>
              </a:bodyPr>
              <a:lstStyle/>
              <a:p>
                <a:pPr>
                  <a:lnSpc>
                    <a:spcPct val="115000"/>
                  </a:lnSpc>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Z=Covariance matrix of X = </a:t>
                </a:r>
                <a14:m>
                  <m:oMath xmlns:m="http://schemas.openxmlformats.org/officeDocument/2006/math">
                    <m:d>
                      <m:dPr>
                        <m:begChr m:val="["/>
                        <m:endChr m:val="]"/>
                        <m:ctrlPr>
                          <a:rPr lang="en-US" sz="15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3"/>
                                  <m:mcJc m:val="center"/>
                                </m:mcPr>
                              </m:mc>
                            </m:mcs>
                            <m:ctrlPr>
                              <a:rPr lang="en-US" sz="1500" i="1">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500" i="1">
                                  <a:latin typeface="Cambria Math" panose="02040503050406030204" pitchFamily="18" charset="0"/>
                                  <a:ea typeface="Times New Roman" panose="02020603050405020304" pitchFamily="18" charset="0"/>
                                  <a:cs typeface="Times New Roman" panose="02020603050405020304" pitchFamily="18" charset="0"/>
                                </a:rPr>
                                <m:t>504</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360</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180</m:t>
                              </m:r>
                            </m:e>
                          </m:mr>
                          <m:mr>
                            <m:e>
                              <m:r>
                                <a:rPr lang="en-US" sz="1500" i="1">
                                  <a:latin typeface="Cambria Math" panose="02040503050406030204" pitchFamily="18" charset="0"/>
                                  <a:ea typeface="Times New Roman" panose="02020603050405020304" pitchFamily="18" charset="0"/>
                                  <a:cs typeface="Times New Roman" panose="02020603050405020304" pitchFamily="18" charset="0"/>
                                </a:rPr>
                                <m:t>360</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360</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US" sz="1500" i="1">
                                  <a:latin typeface="Cambria Math" panose="02040503050406030204" pitchFamily="18" charset="0"/>
                                  <a:ea typeface="Times New Roman" panose="02020603050405020304" pitchFamily="18" charset="0"/>
                                  <a:cs typeface="Times New Roman" panose="02020603050405020304" pitchFamily="18" charset="0"/>
                                </a:rPr>
                                <m:t>180</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0</m:t>
                              </m:r>
                            </m:e>
                            <m:e>
                              <m:r>
                                <a:rPr lang="en-US" sz="1500" i="1">
                                  <a:latin typeface="Cambria Math" panose="02040503050406030204" pitchFamily="18" charset="0"/>
                                  <a:ea typeface="Times New Roman" panose="02020603050405020304" pitchFamily="18" charset="0"/>
                                  <a:cs typeface="Times New Roman" panose="02020603050405020304" pitchFamily="18" charset="0"/>
                                </a:rPr>
                                <m:t>720</m:t>
                              </m:r>
                            </m:e>
                          </m:mr>
                        </m:m>
                      </m:e>
                    </m:d>
                  </m:oMath>
                </a14:m>
                <a:endParaRPr lang="en-US" sz="15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964" y="1957540"/>
                <a:ext cx="3924088" cy="799642"/>
              </a:xfrm>
              <a:prstGeom prst="rect">
                <a:avLst/>
              </a:prstGeom>
              <a:blipFill>
                <a:blip r:embed="rId2"/>
                <a:stretch>
                  <a:fillRect l="-622"/>
                </a:stretch>
              </a:blipFill>
            </p:spPr>
            <p:txBody>
              <a:bodyPr/>
              <a:lstStyle/>
              <a:p>
                <a:r>
                  <a:rPr lang="en-US">
                    <a:noFill/>
                  </a:rPr>
                  <a:t> </a:t>
                </a:r>
              </a:p>
            </p:txBody>
          </p:sp>
        </mc:Fallback>
      </mc:AlternateContent>
      <p:sp>
        <p:nvSpPr>
          <p:cNvPr id="17" name="TextBox 16"/>
          <p:cNvSpPr txBox="1"/>
          <p:nvPr/>
        </p:nvSpPr>
        <p:spPr>
          <a:xfrm>
            <a:off x="199001" y="2803434"/>
            <a:ext cx="4484868" cy="553998"/>
          </a:xfrm>
          <a:prstGeom prst="rect">
            <a:avLst/>
          </a:prstGeom>
          <a:noFill/>
          <a:ln>
            <a:noFill/>
          </a:ln>
        </p:spPr>
        <p:txBody>
          <a:bodyPr wrap="square" rtlCol="0">
            <a:spAutoFit/>
          </a:bodyPr>
          <a:lstStyle/>
          <a:p>
            <a:r>
              <a:rPr lang="en-US" sz="1500" b="1" dirty="0">
                <a:latin typeface="Times New Roman" panose="02020603050405020304" pitchFamily="18" charset="0"/>
                <a:cs typeface="Times New Roman" panose="02020603050405020304" pitchFamily="18" charset="0"/>
              </a:rPr>
              <a:t>Step-3:</a:t>
            </a:r>
            <a:r>
              <a:rPr lang="en-US" sz="1500" dirty="0">
                <a:latin typeface="Times New Roman" panose="02020603050405020304" pitchFamily="18" charset="0"/>
                <a:cs typeface="Times New Roman" panose="02020603050405020304" pitchFamily="18" charset="0"/>
              </a:rPr>
              <a:t> Compute Eigen vectors and Eigen Values of matrix Z.</a:t>
            </a:r>
          </a:p>
        </p:txBody>
      </p:sp>
      <mc:AlternateContent xmlns:mc="http://schemas.openxmlformats.org/markup-compatibility/2006" xmlns:a14="http://schemas.microsoft.com/office/drawing/2010/main">
        <mc:Choice Requires="a14">
          <p:sp>
            <p:nvSpPr>
              <p:cNvPr id="13" name="Rectangle 12"/>
              <p:cNvSpPr/>
              <p:nvPr/>
            </p:nvSpPr>
            <p:spPr>
              <a:xfrm>
                <a:off x="199001" y="3260139"/>
                <a:ext cx="4572000" cy="1122423"/>
              </a:xfrm>
              <a:prstGeom prst="rect">
                <a:avLst/>
              </a:prstGeom>
            </p:spPr>
            <p:txBody>
              <a:bodyPr>
                <a:spAutoFit/>
              </a:bodyPr>
              <a:lstStyle/>
              <a:p>
                <a:pPr algn="just">
                  <a:lnSpc>
                    <a:spcPct val="115000"/>
                  </a:lnSpc>
                </a:pPr>
                <a:r>
                  <a:rPr lang="en-US" sz="1350" dirty="0">
                    <a:latin typeface="Times New Roman" panose="02020603050405020304" pitchFamily="18" charset="0"/>
                    <a:ea typeface="Calibri" panose="020F0502020204030204" pitchFamily="34" charset="0"/>
                    <a:cs typeface="Times New Roman" panose="02020603050405020304" pitchFamily="18" charset="0"/>
                  </a:rPr>
                  <a:t>The obtained </a:t>
                </a:r>
                <a:r>
                  <a:rPr lang="en-US" sz="1350" dirty="0" err="1">
                    <a:latin typeface="Times New Roman" panose="02020603050405020304" pitchFamily="18" charset="0"/>
                    <a:ea typeface="Calibri" panose="020F0502020204030204" pitchFamily="34" charset="0"/>
                    <a:cs typeface="Times New Roman" panose="02020603050405020304" pitchFamily="18" charset="0"/>
                  </a:rPr>
                  <a:t>eigen</a:t>
                </a:r>
                <a:r>
                  <a:rPr lang="en-US" sz="1350" dirty="0">
                    <a:latin typeface="Times New Roman" panose="02020603050405020304" pitchFamily="18" charset="0"/>
                    <a:ea typeface="Calibri" panose="020F0502020204030204" pitchFamily="34" charset="0"/>
                    <a:cs typeface="Times New Roman" panose="02020603050405020304" pitchFamily="18" charset="0"/>
                  </a:rPr>
                  <a:t> values are λ = 44.81, 629.11, and 910.06.</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1350" dirty="0">
                    <a:latin typeface="Times New Roman" panose="02020603050405020304" pitchFamily="18" charset="0"/>
                    <a:ea typeface="Calibri" panose="020F0502020204030204" pitchFamily="34" charset="0"/>
                    <a:cs typeface="Times New Roman" panose="02020603050405020304" pitchFamily="18" charset="0"/>
                  </a:rPr>
                  <a:t>The respective </a:t>
                </a:r>
                <a:r>
                  <a:rPr lang="en-US" sz="1350" dirty="0" err="1">
                    <a:latin typeface="Times New Roman" panose="02020603050405020304" pitchFamily="18" charset="0"/>
                    <a:ea typeface="Calibri" panose="020F0502020204030204" pitchFamily="34" charset="0"/>
                    <a:cs typeface="Times New Roman" panose="02020603050405020304" pitchFamily="18" charset="0"/>
                  </a:rPr>
                  <a:t>eigen</a:t>
                </a:r>
                <a:r>
                  <a:rPr lang="en-US" sz="1350" dirty="0">
                    <a:latin typeface="Times New Roman" panose="02020603050405020304" pitchFamily="18" charset="0"/>
                    <a:ea typeface="Calibri" panose="020F0502020204030204" pitchFamily="34" charset="0"/>
                    <a:cs typeface="Times New Roman" panose="02020603050405020304" pitchFamily="18" charset="0"/>
                  </a:rPr>
                  <a:t> vectors will as: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cs typeface="Times New Roman" panose="02020603050405020304" pitchFamily="18" charset="0"/>
                            </a:rPr>
                          </m:ctrlPr>
                        </m:dPr>
                        <m:e>
                          <m:m>
                            <m:mPr>
                              <m:mcs>
                                <m:mc>
                                  <m:mcPr>
                                    <m:count m:val="3"/>
                                    <m:mcJc m:val="center"/>
                                  </m:mcPr>
                                </m:mc>
                              </m:mcs>
                              <m:ctrlPr>
                                <a:rPr lang="en-US" sz="1350" i="1">
                                  <a:latin typeface="Cambria Math" panose="02040503050406030204" pitchFamily="18" charset="0"/>
                                  <a:cs typeface="Times New Roman" panose="02020603050405020304" pitchFamily="18" charset="0"/>
                                </a:rPr>
                              </m:ctrlPr>
                            </m:mPr>
                            <m:mr>
                              <m:e>
                                <m:r>
                                  <a:rPr lang="en-US" sz="1350" i="1">
                                    <a:latin typeface="Cambria Math" panose="02040503050406030204" pitchFamily="18" charset="0"/>
                                    <a:ea typeface="Calibri" panose="020F0502020204030204" pitchFamily="34" charset="0"/>
                                    <a:cs typeface="Times New Roman" panose="02020603050405020304" pitchFamily="18" charset="0"/>
                                  </a:rPr>
                                  <m:t>−3.75</m:t>
                                </m:r>
                              </m:e>
                              <m:e>
                                <m:r>
                                  <a:rPr lang="en-US" sz="1350" i="1">
                                    <a:latin typeface="Cambria Math" panose="02040503050406030204" pitchFamily="18" charset="0"/>
                                    <a:ea typeface="Calibri" panose="020F0502020204030204" pitchFamily="34" charset="0"/>
                                    <a:cs typeface="Times New Roman" panose="02020603050405020304" pitchFamily="18" charset="0"/>
                                  </a:rPr>
                                  <m:t>−0.504</m:t>
                                </m:r>
                              </m:e>
                              <m:e>
                                <m:r>
                                  <a:rPr lang="en-US" sz="1350" i="1">
                                    <a:latin typeface="Cambria Math" panose="02040503050406030204" pitchFamily="18" charset="0"/>
                                    <a:ea typeface="Calibri" panose="020F0502020204030204" pitchFamily="34" charset="0"/>
                                    <a:cs typeface="Times New Roman" panose="02020603050405020304" pitchFamily="18" charset="0"/>
                                  </a:rPr>
                                  <m:t>1.05</m:t>
                                </m:r>
                              </m:e>
                            </m:mr>
                            <m:mr>
                              <m:e>
                                <m:r>
                                  <a:rPr lang="en-US" sz="1350" i="1">
                                    <a:latin typeface="Cambria Math" panose="02040503050406030204" pitchFamily="18" charset="0"/>
                                    <a:ea typeface="Calibri" panose="020F0502020204030204" pitchFamily="34" charset="0"/>
                                    <a:cs typeface="Times New Roman" panose="02020603050405020304" pitchFamily="18" charset="0"/>
                                  </a:rPr>
                                  <m:t>4.28</m:t>
                                </m:r>
                              </m:e>
                              <m:e>
                                <m:r>
                                  <a:rPr lang="en-US" sz="1350" i="1">
                                    <a:latin typeface="Cambria Math" panose="02040503050406030204" pitchFamily="18" charset="0"/>
                                    <a:ea typeface="Calibri" panose="020F0502020204030204" pitchFamily="34" charset="0"/>
                                    <a:cs typeface="Times New Roman" panose="02020603050405020304" pitchFamily="18" charset="0"/>
                                  </a:rPr>
                                  <m:t>−0.67</m:t>
                                </m:r>
                              </m:e>
                              <m:e>
                                <m:r>
                                  <a:rPr lang="en-US" sz="1350" i="1">
                                    <a:latin typeface="Cambria Math" panose="02040503050406030204" pitchFamily="18" charset="0"/>
                                    <a:ea typeface="Calibri" panose="020F0502020204030204" pitchFamily="34" charset="0"/>
                                    <a:cs typeface="Times New Roman" panose="02020603050405020304" pitchFamily="18" charset="0"/>
                                  </a:rPr>
                                  <m:t>0.69</m:t>
                                </m:r>
                              </m:e>
                            </m:mr>
                            <m:mr>
                              <m:e>
                                <m:r>
                                  <a:rPr lang="en-US" sz="1350" i="1">
                                    <a:latin typeface="Cambria Math" panose="02040503050406030204" pitchFamily="18" charset="0"/>
                                    <a:ea typeface="Calibri" panose="020F0502020204030204" pitchFamily="34" charset="0"/>
                                    <a:cs typeface="Times New Roman" panose="02020603050405020304" pitchFamily="18" charset="0"/>
                                  </a:rPr>
                                  <m:t>1</m:t>
                                </m:r>
                              </m:e>
                              <m:e>
                                <m:r>
                                  <a:rPr lang="en-US" sz="1350" i="1">
                                    <a:latin typeface="Cambria Math" panose="02040503050406030204" pitchFamily="18" charset="0"/>
                                    <a:ea typeface="Calibri" panose="020F0502020204030204" pitchFamily="34" charset="0"/>
                                    <a:cs typeface="Times New Roman" panose="02020603050405020304" pitchFamily="18" charset="0"/>
                                  </a:rPr>
                                  <m:t>1</m:t>
                                </m:r>
                              </m:e>
                              <m:e>
                                <m:r>
                                  <a:rPr lang="en-US" sz="1350" i="1">
                                    <a:latin typeface="Cambria Math" panose="02040503050406030204" pitchFamily="18" charset="0"/>
                                    <a:ea typeface="Calibri" panose="020F0502020204030204" pitchFamily="34" charset="0"/>
                                    <a:cs typeface="Times New Roman" panose="02020603050405020304" pitchFamily="18" charset="0"/>
                                  </a:rPr>
                                  <m:t>1</m:t>
                                </m:r>
                              </m:e>
                            </m:mr>
                          </m:m>
                        </m:e>
                      </m:d>
                    </m:oMath>
                  </m:oMathPara>
                </a14:m>
                <a:endParaRPr lang="en-US" sz="1350" dirty="0"/>
              </a:p>
            </p:txBody>
          </p:sp>
        </mc:Choice>
        <mc:Fallback xmlns="">
          <p:sp>
            <p:nvSpPr>
              <p:cNvPr id="13" name="Rectangle 12"/>
              <p:cNvSpPr>
                <a:spLocks noRot="1" noChangeAspect="1" noMove="1" noResize="1" noEditPoints="1" noAdjustHandles="1" noChangeArrowheads="1" noChangeShapeType="1" noTextEdit="1"/>
              </p:cNvSpPr>
              <p:nvPr/>
            </p:nvSpPr>
            <p:spPr>
              <a:xfrm>
                <a:off x="199001" y="3260139"/>
                <a:ext cx="4572000" cy="1122423"/>
              </a:xfrm>
              <a:prstGeom prst="rect">
                <a:avLst/>
              </a:prstGeom>
              <a:blipFill>
                <a:blip r:embed="rId3"/>
                <a:stretch>
                  <a:fillRect l="-400"/>
                </a:stretch>
              </a:blipFill>
            </p:spPr>
            <p:txBody>
              <a:bodyPr/>
              <a:lstStyle/>
              <a:p>
                <a:r>
                  <a:rPr lang="en-US">
                    <a:noFill/>
                  </a:rPr>
                  <a:t> </a:t>
                </a:r>
              </a:p>
            </p:txBody>
          </p:sp>
        </mc:Fallback>
      </mc:AlternateContent>
      <p:sp>
        <p:nvSpPr>
          <p:cNvPr id="21" name="TextBox 20"/>
          <p:cNvSpPr txBox="1"/>
          <p:nvPr/>
        </p:nvSpPr>
        <p:spPr>
          <a:xfrm>
            <a:off x="196567" y="4358062"/>
            <a:ext cx="4487302" cy="553998"/>
          </a:xfrm>
          <a:prstGeom prst="rect">
            <a:avLst/>
          </a:prstGeom>
          <a:noFill/>
          <a:ln>
            <a:noFill/>
          </a:ln>
        </p:spPr>
        <p:txBody>
          <a:bodyPr wrap="square" rtlCol="0">
            <a:spAutoFit/>
          </a:bodyPr>
          <a:lstStyle/>
          <a:p>
            <a:r>
              <a:rPr lang="en-US" sz="1500" b="1" dirty="0">
                <a:latin typeface="Times New Roman" panose="02020603050405020304" pitchFamily="18" charset="0"/>
                <a:cs typeface="Times New Roman" panose="02020603050405020304" pitchFamily="18" charset="0"/>
              </a:rPr>
              <a:t>Step-4:</a:t>
            </a:r>
            <a:r>
              <a:rPr lang="en-US" sz="1500" dirty="0">
                <a:latin typeface="Times New Roman" panose="02020603050405020304" pitchFamily="18" charset="0"/>
                <a:cs typeface="Times New Roman" panose="02020603050405020304" pitchFamily="18" charset="0"/>
              </a:rPr>
              <a:t> Select two </a:t>
            </a:r>
            <a:r>
              <a:rPr lang="en-US" sz="1500" dirty="0" err="1">
                <a:latin typeface="Times New Roman" panose="02020603050405020304" pitchFamily="18" charset="0"/>
                <a:cs typeface="Times New Roman" panose="02020603050405020304" pitchFamily="18" charset="0"/>
              </a:rPr>
              <a:t>eigen</a:t>
            </a:r>
            <a:r>
              <a:rPr lang="en-US" sz="1500" dirty="0">
                <a:latin typeface="Times New Roman" panose="02020603050405020304" pitchFamily="18" charset="0"/>
                <a:cs typeface="Times New Roman" panose="02020603050405020304" pitchFamily="18" charset="0"/>
              </a:rPr>
              <a:t> vectors having highest </a:t>
            </a:r>
            <a:r>
              <a:rPr lang="en-US" sz="1500" dirty="0" err="1">
                <a:latin typeface="Times New Roman" panose="02020603050405020304" pitchFamily="18" charset="0"/>
                <a:cs typeface="Times New Roman" panose="02020603050405020304" pitchFamily="18" charset="0"/>
              </a:rPr>
              <a:t>eigen</a:t>
            </a:r>
            <a:r>
              <a:rPr lang="en-US" sz="1500" dirty="0">
                <a:latin typeface="Times New Roman" panose="02020603050405020304" pitchFamily="18" charset="0"/>
                <a:cs typeface="Times New Roman" panose="02020603050405020304" pitchFamily="18" charset="0"/>
              </a:rPr>
              <a:t> values as matrix W.</a:t>
            </a:r>
          </a:p>
        </p:txBody>
      </p:sp>
      <mc:AlternateContent xmlns:mc="http://schemas.openxmlformats.org/markup-compatibility/2006" xmlns:a14="http://schemas.microsoft.com/office/drawing/2010/main">
        <mc:Choice Requires="a14">
          <p:sp>
            <p:nvSpPr>
              <p:cNvPr id="15" name="Rectangle 14"/>
              <p:cNvSpPr/>
              <p:nvPr/>
            </p:nvSpPr>
            <p:spPr>
              <a:xfrm>
                <a:off x="1652008" y="4761675"/>
                <a:ext cx="1709699" cy="644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𝑊</m:t>
                      </m:r>
                      <m:r>
                        <a:rPr lang="en-US" sz="1350">
                          <a:latin typeface="Cambria Math" panose="02040503050406030204" pitchFamily="18" charset="0"/>
                        </a:rPr>
                        <m:t>=</m:t>
                      </m:r>
                      <m:d>
                        <m:dPr>
                          <m:begChr m:val="["/>
                          <m:endChr m:val="]"/>
                          <m:ctrlPr>
                            <a:rPr lang="en-US" sz="1350" i="1">
                              <a:latin typeface="Cambria Math" panose="02040503050406030204" pitchFamily="18" charset="0"/>
                            </a:rPr>
                          </m:ctrlPr>
                        </m:dPr>
                        <m:e>
                          <m:m>
                            <m:mPr>
                              <m:mcs>
                                <m:mc>
                                  <m:mcPr>
                                    <m:count m:val="2"/>
                                    <m:mcJc m:val="center"/>
                                  </m:mcPr>
                                </m:mc>
                              </m:mcs>
                              <m:ctrlPr>
                                <a:rPr lang="en-US" sz="1350" i="1">
                                  <a:latin typeface="Cambria Math" panose="02040503050406030204" pitchFamily="18" charset="0"/>
                                </a:rPr>
                              </m:ctrlPr>
                            </m:mPr>
                            <m:mr>
                              <m:e>
                                <m:r>
                                  <a:rPr lang="en-US" sz="1350">
                                    <a:latin typeface="Cambria Math" panose="02040503050406030204" pitchFamily="18" charset="0"/>
                                  </a:rPr>
                                  <m:t>1.05</m:t>
                                </m:r>
                              </m:e>
                              <m:e>
                                <m:r>
                                  <a:rPr lang="en-US" sz="1350">
                                    <a:latin typeface="Cambria Math" panose="02040503050406030204" pitchFamily="18" charset="0"/>
                                  </a:rPr>
                                  <m:t>−0.50</m:t>
                                </m:r>
                              </m:e>
                            </m:mr>
                            <m:mr>
                              <m:e>
                                <m:r>
                                  <a:rPr lang="en-US" sz="1350">
                                    <a:latin typeface="Cambria Math" panose="02040503050406030204" pitchFamily="18" charset="0"/>
                                  </a:rPr>
                                  <m:t>0.69</m:t>
                                </m:r>
                              </m:e>
                              <m:e>
                                <m:r>
                                  <a:rPr lang="en-US" sz="1350">
                                    <a:latin typeface="Cambria Math" panose="02040503050406030204" pitchFamily="18" charset="0"/>
                                  </a:rPr>
                                  <m:t>−0.67</m:t>
                                </m:r>
                              </m:e>
                            </m:mr>
                            <m:mr>
                              <m:e>
                                <m:r>
                                  <a:rPr lang="en-US" sz="1350">
                                    <a:latin typeface="Cambria Math" panose="02040503050406030204" pitchFamily="18" charset="0"/>
                                  </a:rPr>
                                  <m:t>1</m:t>
                                </m:r>
                              </m:e>
                              <m:e>
                                <m:r>
                                  <a:rPr lang="en-US" sz="1350">
                                    <a:latin typeface="Cambria Math" panose="02040503050406030204" pitchFamily="18" charset="0"/>
                                  </a:rPr>
                                  <m:t>1</m:t>
                                </m:r>
                              </m:e>
                            </m:mr>
                          </m:m>
                        </m:e>
                      </m:d>
                    </m:oMath>
                  </m:oMathPara>
                </a14:m>
                <a:endParaRPr lang="en-US" sz="1350" dirty="0"/>
              </a:p>
            </p:txBody>
          </p:sp>
        </mc:Choice>
        <mc:Fallback xmlns="">
          <p:sp>
            <p:nvSpPr>
              <p:cNvPr id="15" name="Rectangle 14"/>
              <p:cNvSpPr>
                <a:spLocks noRot="1" noChangeAspect="1" noMove="1" noResize="1" noEditPoints="1" noAdjustHandles="1" noChangeArrowheads="1" noChangeShapeType="1" noTextEdit="1"/>
              </p:cNvSpPr>
              <p:nvPr/>
            </p:nvSpPr>
            <p:spPr>
              <a:xfrm>
                <a:off x="1652008" y="4761675"/>
                <a:ext cx="1709699" cy="644600"/>
              </a:xfrm>
              <a:prstGeom prst="rect">
                <a:avLst/>
              </a:prstGeom>
              <a:blipFill>
                <a:blip r:embed="rId4"/>
                <a:stretch>
                  <a:fillRect/>
                </a:stretch>
              </a:blipFill>
            </p:spPr>
            <p:txBody>
              <a:bodyPr/>
              <a:lstStyle/>
              <a:p>
                <a:r>
                  <a:rPr lang="en-US">
                    <a:noFill/>
                  </a:rPr>
                  <a:t> </a:t>
                </a:r>
              </a:p>
            </p:txBody>
          </p:sp>
        </mc:Fallback>
      </mc:AlternateContent>
      <p:cxnSp>
        <p:nvCxnSpPr>
          <p:cNvPr id="26" name="Straight Connector 25"/>
          <p:cNvCxnSpPr/>
          <p:nvPr/>
        </p:nvCxnSpPr>
        <p:spPr>
          <a:xfrm flipV="1">
            <a:off x="4890581" y="1698011"/>
            <a:ext cx="0" cy="3662464"/>
          </a:xfrm>
          <a:prstGeom prst="line">
            <a:avLst/>
          </a:prstGeom>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203082" y="1638288"/>
            <a:ext cx="3522629" cy="553998"/>
          </a:xfrm>
          <a:prstGeom prst="rect">
            <a:avLst/>
          </a:prstGeom>
          <a:noFill/>
          <a:ln>
            <a:noFill/>
          </a:ln>
        </p:spPr>
        <p:txBody>
          <a:bodyPr wrap="square" rtlCol="0">
            <a:spAutoFit/>
          </a:bodyPr>
          <a:lstStyle/>
          <a:p>
            <a:r>
              <a:rPr lang="en-US" sz="1500" b="1" dirty="0">
                <a:latin typeface="Times New Roman" panose="02020603050405020304" pitchFamily="18" charset="0"/>
                <a:cs typeface="Times New Roman" panose="02020603050405020304" pitchFamily="18" charset="0"/>
              </a:rPr>
              <a:t>Step-5:</a:t>
            </a:r>
            <a:r>
              <a:rPr lang="en-US" sz="1500" dirty="0">
                <a:latin typeface="Times New Roman" panose="02020603050405020304" pitchFamily="18" charset="0"/>
                <a:cs typeface="Times New Roman" panose="02020603050405020304" pitchFamily="18" charset="0"/>
              </a:rPr>
              <a:t> Compute new feature matrix (Y) as:</a:t>
            </a:r>
          </a:p>
        </p:txBody>
      </p:sp>
      <mc:AlternateContent xmlns:mc="http://schemas.openxmlformats.org/markup-compatibility/2006" xmlns:a14="http://schemas.microsoft.com/office/drawing/2010/main">
        <mc:Choice Requires="a14">
          <p:sp>
            <p:nvSpPr>
              <p:cNvPr id="29" name="Rectangle 28"/>
              <p:cNvSpPr/>
              <p:nvPr/>
            </p:nvSpPr>
            <p:spPr>
              <a:xfrm>
                <a:off x="5203082" y="1970425"/>
                <a:ext cx="3429000" cy="513282"/>
              </a:xfrm>
              <a:prstGeom prst="rect">
                <a:avLst/>
              </a:prstGeom>
            </p:spPr>
            <p:txBody>
              <a:bodyPr>
                <a:spAutoFit/>
              </a:bodyPr>
              <a:lstStyle/>
              <a:p>
                <a:pPr algn="just">
                  <a:lnSpc>
                    <a:spcPct val="120000"/>
                  </a:lnSpc>
                </a:pPr>
                <a14:m>
                  <m:oMathPara xmlns:m="http://schemas.openxmlformats.org/officeDocument/2006/math">
                    <m:oMathParaPr>
                      <m:jc m:val="centerGroup"/>
                    </m:oMathParaPr>
                    <m:oMath xmlns:m="http://schemas.openxmlformats.org/officeDocument/2006/math">
                      <m:r>
                        <a:rPr lang="en-US" sz="2100" b="1">
                          <a:solidFill>
                            <a:srgbClr val="002060"/>
                          </a:solidFill>
                          <a:latin typeface="Cambria Math" panose="02040503050406030204" pitchFamily="18" charset="0"/>
                        </a:rPr>
                        <m:t>𝐘</m:t>
                      </m:r>
                      <m:r>
                        <a:rPr lang="en-IN" sz="2100" b="1">
                          <a:solidFill>
                            <a:srgbClr val="002060"/>
                          </a:solidFill>
                          <a:latin typeface="Cambria Math"/>
                        </a:rPr>
                        <m:t>=</m:t>
                      </m:r>
                      <m:r>
                        <a:rPr lang="en-IN" sz="2100" b="1">
                          <a:solidFill>
                            <a:srgbClr val="002060"/>
                          </a:solidFill>
                          <a:latin typeface="Cambria Math"/>
                        </a:rPr>
                        <m:t>𝐱</m:t>
                      </m:r>
                      <m:sSup>
                        <m:sSupPr>
                          <m:ctrlPr>
                            <a:rPr lang="en-IN" sz="2100" b="1" i="1">
                              <a:solidFill>
                                <a:srgbClr val="002060"/>
                              </a:solidFill>
                              <a:latin typeface="Cambria Math" panose="02040503050406030204" pitchFamily="18" charset="0"/>
                            </a:rPr>
                          </m:ctrlPr>
                        </m:sSupPr>
                        <m:e>
                          <m:r>
                            <a:rPr lang="en-IN" sz="2100" b="1">
                              <a:solidFill>
                                <a:srgbClr val="002060"/>
                              </a:solidFill>
                              <a:latin typeface="Cambria Math"/>
                            </a:rPr>
                            <m:t>𝐰</m:t>
                          </m:r>
                        </m:e>
                        <m:sup/>
                      </m:sSup>
                    </m:oMath>
                  </m:oMathPara>
                </a14:m>
                <a:endParaRPr lang="en-US" sz="2100" b="1"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5203082" y="1970425"/>
                <a:ext cx="3429000" cy="513282"/>
              </a:xfrm>
              <a:prstGeom prst="rect">
                <a:avLst/>
              </a:prstGeom>
              <a:blipFill>
                <a:blip r:embed="rId5"/>
                <a:stretch>
                  <a:fillRect/>
                </a:stretch>
              </a:blipFill>
            </p:spPr>
            <p:txBody>
              <a:bodyPr/>
              <a:lstStyle/>
              <a:p>
                <a:r>
                  <a:rPr lang="en-US">
                    <a:noFill/>
                  </a:rPr>
                  <a:t> </a:t>
                </a:r>
              </a:p>
            </p:txBody>
          </p:sp>
        </mc:Fallback>
      </mc:AlternateContent>
      <p:sp>
        <p:nvSpPr>
          <p:cNvPr id="2" name="TextBox 1"/>
          <p:cNvSpPr txBox="1"/>
          <p:nvPr/>
        </p:nvSpPr>
        <p:spPr>
          <a:xfrm>
            <a:off x="5085239" y="4170272"/>
            <a:ext cx="3640472" cy="124649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NOTE:</a:t>
            </a:r>
          </a:p>
          <a:p>
            <a:pPr algn="just"/>
            <a:r>
              <a:rPr lang="en-US" sz="1500" dirty="0">
                <a:latin typeface="Times New Roman" panose="02020603050405020304" pitchFamily="18" charset="0"/>
                <a:cs typeface="Times New Roman" panose="02020603050405020304" pitchFamily="18" charset="0"/>
              </a:rPr>
              <a:t>The PCA does not eliminate column of given data matrix. Rather, it transformed the data matrix (X) into new data matrix (Y), which has less number of features than in X.</a:t>
            </a:r>
          </a:p>
        </p:txBody>
      </p:sp>
      <p:cxnSp>
        <p:nvCxnSpPr>
          <p:cNvPr id="4" name="Straight Connector 3"/>
          <p:cNvCxnSpPr/>
          <p:nvPr/>
        </p:nvCxnSpPr>
        <p:spPr>
          <a:xfrm>
            <a:off x="5153297" y="2734195"/>
            <a:ext cx="367719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18134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feature subset</a:t>
            </a:r>
          </a:p>
        </p:txBody>
      </p:sp>
      <p:sp>
        <p:nvSpPr>
          <p:cNvPr id="3" name="Content Placeholder 2"/>
          <p:cNvSpPr>
            <a:spLocks noGrp="1"/>
          </p:cNvSpPr>
          <p:nvPr>
            <p:ph idx="1"/>
          </p:nvPr>
        </p:nvSpPr>
        <p:spPr/>
        <p:txBody>
          <a:bodyPr/>
          <a:lstStyle/>
          <a:p>
            <a:r>
              <a:rPr lang="en-US" dirty="0">
                <a:solidFill>
                  <a:schemeClr val="tx2">
                    <a:lumMod val="75000"/>
                  </a:schemeClr>
                </a:solidFill>
              </a:rPr>
              <a:t>Supervised (wrapper method)</a:t>
            </a:r>
          </a:p>
          <a:p>
            <a:pPr lvl="1"/>
            <a:r>
              <a:rPr lang="en-US" dirty="0"/>
              <a:t>Train using selected subset</a:t>
            </a:r>
          </a:p>
          <a:p>
            <a:pPr lvl="1"/>
            <a:r>
              <a:rPr lang="en-US" dirty="0"/>
              <a:t>Estimate error on validation dataset</a:t>
            </a:r>
          </a:p>
          <a:p>
            <a:endParaRPr lang="en-US" dirty="0"/>
          </a:p>
          <a:p>
            <a:r>
              <a:rPr lang="en-US" dirty="0">
                <a:solidFill>
                  <a:schemeClr val="tx2">
                    <a:lumMod val="75000"/>
                  </a:schemeClr>
                </a:solidFill>
              </a:rPr>
              <a:t>Unsupervised (filter method)</a:t>
            </a:r>
          </a:p>
          <a:p>
            <a:pPr lvl="1"/>
            <a:r>
              <a:rPr lang="en-US" dirty="0"/>
              <a:t>Look at input only</a:t>
            </a:r>
          </a:p>
          <a:p>
            <a:pPr lvl="1"/>
            <a:r>
              <a:rPr lang="en-US" dirty="0"/>
              <a:t>Select the subset that has the most information</a:t>
            </a:r>
          </a:p>
        </p:txBody>
      </p:sp>
    </p:spTree>
    <p:extLst>
      <p:ext uri="{BB962C8B-B14F-4D97-AF65-F5344CB8AC3E}">
        <p14:creationId xmlns:p14="http://schemas.microsoft.com/office/powerpoint/2010/main" val="289202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23728" y="277910"/>
            <a:ext cx="6624736" cy="648072"/>
          </a:xfrm>
        </p:spPr>
        <p:txBody>
          <a:bodyPr>
            <a:noAutofit/>
          </a:bodyPr>
          <a:lstStyle/>
          <a:p>
            <a:pPr algn="l"/>
            <a:r>
              <a:rPr lang="en-US" sz="3200" b="1" dirty="0">
                <a:latin typeface="Times New Roman" pitchFamily="18" charset="0"/>
                <a:cs typeface="Times New Roman" pitchFamily="18" charset="0"/>
              </a:rPr>
              <a:t>When to use Machine Learning?</a:t>
            </a:r>
            <a:endParaRPr lang="en-IN" sz="3200" dirty="0"/>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p:txBody>
          <a:bodyPr>
            <a:normAutofit/>
          </a:bodyPr>
          <a:lstStyle/>
          <a:p>
            <a:pPr>
              <a:lnSpc>
                <a:spcPct val="80000"/>
              </a:lnSpc>
            </a:pPr>
            <a:r>
              <a:rPr lang="en-US" altLang="en-US" sz="2800" dirty="0">
                <a:latin typeface="Times New Roman" panose="02020603050405020304" pitchFamily="18" charset="0"/>
                <a:cs typeface="Times New Roman" panose="02020603050405020304" pitchFamily="18" charset="0"/>
              </a:rPr>
              <a:t>Human expertise does not exist </a:t>
            </a:r>
          </a:p>
          <a:p>
            <a:pPr lvl="1">
              <a:lnSpc>
                <a:spcPct val="80000"/>
              </a:lnSpc>
            </a:pPr>
            <a:r>
              <a:rPr lang="en-US" altLang="en-US" dirty="0">
                <a:latin typeface="Times New Roman" panose="02020603050405020304" pitchFamily="18" charset="0"/>
                <a:cs typeface="Times New Roman" panose="02020603050405020304" pitchFamily="18" charset="0"/>
              </a:rPr>
              <a:t>(navigating on Mars)</a:t>
            </a:r>
          </a:p>
          <a:p>
            <a:pPr>
              <a:lnSpc>
                <a:spcPct val="80000"/>
              </a:lnSpc>
            </a:pPr>
            <a:r>
              <a:rPr lang="en-US" altLang="en-US" sz="2800" dirty="0">
                <a:latin typeface="Times New Roman" panose="02020603050405020304" pitchFamily="18" charset="0"/>
                <a:cs typeface="Times New Roman" panose="02020603050405020304" pitchFamily="18" charset="0"/>
              </a:rPr>
              <a:t>Humans are unable to explain their expertise </a:t>
            </a:r>
          </a:p>
          <a:p>
            <a:pPr lvl="1">
              <a:lnSpc>
                <a:spcPct val="80000"/>
              </a:lnSpc>
            </a:pPr>
            <a:r>
              <a:rPr lang="en-US" altLang="en-US" dirty="0">
                <a:latin typeface="Times New Roman" panose="02020603050405020304" pitchFamily="18" charset="0"/>
                <a:cs typeface="Times New Roman" panose="02020603050405020304" pitchFamily="18" charset="0"/>
              </a:rPr>
              <a:t>(speech recognition)</a:t>
            </a:r>
          </a:p>
          <a:p>
            <a:pPr>
              <a:lnSpc>
                <a:spcPct val="80000"/>
              </a:lnSpc>
            </a:pPr>
            <a:r>
              <a:rPr lang="en-US" altLang="en-US" sz="2800" dirty="0">
                <a:latin typeface="Times New Roman" panose="02020603050405020304" pitchFamily="18" charset="0"/>
                <a:cs typeface="Times New Roman" panose="02020603050405020304" pitchFamily="18" charset="0"/>
              </a:rPr>
              <a:t>Solution changes in time </a:t>
            </a:r>
          </a:p>
          <a:p>
            <a:pPr lvl="1">
              <a:lnSpc>
                <a:spcPct val="80000"/>
              </a:lnSpc>
            </a:pPr>
            <a:r>
              <a:rPr lang="en-US" altLang="en-US" dirty="0">
                <a:latin typeface="Times New Roman" panose="02020603050405020304" pitchFamily="18" charset="0"/>
                <a:cs typeface="Times New Roman" panose="02020603050405020304" pitchFamily="18" charset="0"/>
              </a:rPr>
              <a:t>(routing on a computer network)</a:t>
            </a:r>
          </a:p>
          <a:p>
            <a:pPr>
              <a:lnSpc>
                <a:spcPct val="80000"/>
              </a:lnSpc>
            </a:pPr>
            <a:r>
              <a:rPr lang="en-US" altLang="en-US" sz="2800" dirty="0">
                <a:latin typeface="Times New Roman" panose="02020603050405020304" pitchFamily="18" charset="0"/>
                <a:cs typeface="Times New Roman" panose="02020603050405020304" pitchFamily="18" charset="0"/>
              </a:rPr>
              <a:t>Solution needs to be adapted to particular cases </a:t>
            </a:r>
          </a:p>
          <a:p>
            <a:pPr lvl="1">
              <a:lnSpc>
                <a:spcPct val="80000"/>
              </a:lnSpc>
            </a:pPr>
            <a:r>
              <a:rPr lang="en-US" altLang="en-US" dirty="0">
                <a:latin typeface="Times New Roman" panose="02020603050405020304" pitchFamily="18" charset="0"/>
                <a:cs typeface="Times New Roman" panose="02020603050405020304" pitchFamily="18" charset="0"/>
              </a:rPr>
              <a:t>(user biometrics)</a:t>
            </a: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12</a:t>
            </a:fld>
            <a:endParaRPr lang="en-US"/>
          </a:p>
        </p:txBody>
      </p:sp>
      <p:pic>
        <p:nvPicPr>
          <p:cNvPr id="6" name="Picture 5" descr="Related image">
            <a:extLst>
              <a:ext uri="{FF2B5EF4-FFF2-40B4-BE49-F238E27FC236}">
                <a16:creationId xmlns:a16="http://schemas.microsoft.com/office/drawing/2014/main" id="{1DF6E3B3-DF60-4A29-BECB-0783B76F39D4}"/>
              </a:ext>
            </a:extLst>
          </p:cNvPr>
          <p:cNvPicPr/>
          <p:nvPr/>
        </p:nvPicPr>
        <p:blipFill>
          <a:blip r:embed="rId2"/>
          <a:srcRect l="3793" t="21970" r="3781" b="23464"/>
          <a:stretch>
            <a:fillRect/>
          </a:stretch>
        </p:blipFill>
        <p:spPr bwMode="auto">
          <a:xfrm>
            <a:off x="107504" y="54948"/>
            <a:ext cx="1622550" cy="871034"/>
          </a:xfrm>
          <a:prstGeom prst="rect">
            <a:avLst/>
          </a:prstGeom>
          <a:noFill/>
          <a:ln w="9525">
            <a:noFill/>
            <a:miter lim="800000"/>
            <a:headEnd/>
            <a:tailEnd/>
          </a:ln>
        </p:spPr>
      </p:pic>
    </p:spTree>
    <p:extLst>
      <p:ext uri="{BB962C8B-B14F-4D97-AF65-F5344CB8AC3E}">
        <p14:creationId xmlns:p14="http://schemas.microsoft.com/office/powerpoint/2010/main" val="255984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23728" y="277910"/>
            <a:ext cx="6624736" cy="648072"/>
          </a:xfrm>
        </p:spPr>
        <p:txBody>
          <a:bodyPr>
            <a:noAutofit/>
          </a:bodyPr>
          <a:lstStyle/>
          <a:p>
            <a:pPr algn="l"/>
            <a:r>
              <a:rPr lang="en-US" sz="3200" b="1" dirty="0">
                <a:latin typeface="Times New Roman" pitchFamily="18" charset="0"/>
                <a:cs typeface="Times New Roman" pitchFamily="18" charset="0"/>
              </a:rPr>
              <a:t>Components of a Learning System</a:t>
            </a:r>
            <a:endParaRPr lang="en-IN" sz="3200" dirty="0"/>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p:txBody>
          <a:bodyPr>
            <a:normAutofit/>
          </a:bodyPr>
          <a:lstStyle/>
          <a:p>
            <a:pPr marL="571500" indent="-571500">
              <a:buAutoNum type="romanLcParenBoth"/>
            </a:pPr>
            <a:r>
              <a:rPr lang="en-IN" sz="3600" dirty="0">
                <a:solidFill>
                  <a:schemeClr val="accent2">
                    <a:lumMod val="50000"/>
                  </a:schemeClr>
                </a:solidFill>
                <a:latin typeface="Times New Roman" panose="02020603050405020304" pitchFamily="18" charset="0"/>
                <a:cs typeface="Times New Roman" panose="02020603050405020304" pitchFamily="18" charset="0"/>
              </a:rPr>
              <a:t>Task (T)</a:t>
            </a:r>
          </a:p>
          <a:p>
            <a:pPr marL="571500" indent="-571500">
              <a:buAutoNum type="romanLcParenBoth"/>
            </a:pPr>
            <a:r>
              <a:rPr lang="en-IN" sz="3600" dirty="0">
                <a:solidFill>
                  <a:srgbClr val="FF0000"/>
                </a:solidFill>
                <a:latin typeface="Times New Roman" panose="02020603050405020304" pitchFamily="18" charset="0"/>
                <a:cs typeface="Times New Roman" panose="02020603050405020304" pitchFamily="18" charset="0"/>
              </a:rPr>
              <a:t>Data (Experience, E)</a:t>
            </a:r>
          </a:p>
          <a:p>
            <a:pPr marL="571500" indent="-571500">
              <a:buAutoNum type="romanLcParenBoth"/>
            </a:pPr>
            <a:r>
              <a:rPr lang="en-IN" sz="3600" dirty="0">
                <a:solidFill>
                  <a:srgbClr val="C00000"/>
                </a:solidFill>
                <a:latin typeface="Times New Roman" panose="02020603050405020304" pitchFamily="18" charset="0"/>
                <a:cs typeface="Times New Roman" panose="02020603050405020304" pitchFamily="18" charset="0"/>
              </a:rPr>
              <a:t>Performance Measure (P)</a:t>
            </a: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13</a:t>
            </a:fld>
            <a:endParaRPr lang="en-US"/>
          </a:p>
        </p:txBody>
      </p:sp>
      <p:pic>
        <p:nvPicPr>
          <p:cNvPr id="6" name="Picture 5" descr="Related image">
            <a:extLst>
              <a:ext uri="{FF2B5EF4-FFF2-40B4-BE49-F238E27FC236}">
                <a16:creationId xmlns:a16="http://schemas.microsoft.com/office/drawing/2014/main" id="{1DF6E3B3-DF60-4A29-BECB-0783B76F39D4}"/>
              </a:ext>
            </a:extLst>
          </p:cNvPr>
          <p:cNvPicPr/>
          <p:nvPr/>
        </p:nvPicPr>
        <p:blipFill>
          <a:blip r:embed="rId2"/>
          <a:srcRect l="3793" t="21970" r="3781" b="23464"/>
          <a:stretch>
            <a:fillRect/>
          </a:stretch>
        </p:blipFill>
        <p:spPr bwMode="auto">
          <a:xfrm>
            <a:off x="107504" y="54948"/>
            <a:ext cx="1622550" cy="871034"/>
          </a:xfrm>
          <a:prstGeom prst="rect">
            <a:avLst/>
          </a:prstGeom>
          <a:noFill/>
          <a:ln w="9525">
            <a:noFill/>
            <a:miter lim="800000"/>
            <a:headEnd/>
            <a:tailEnd/>
          </a:ln>
        </p:spPr>
      </p:pic>
    </p:spTree>
    <p:extLst>
      <p:ext uri="{BB962C8B-B14F-4D97-AF65-F5344CB8AC3E}">
        <p14:creationId xmlns:p14="http://schemas.microsoft.com/office/powerpoint/2010/main" val="255673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0"/>
            <a:ext cx="8229600" cy="1143000"/>
          </a:xfrm>
        </p:spPr>
        <p:txBody>
          <a:bodyPr/>
          <a:lstStyle/>
          <a:p>
            <a:pPr algn="ctr"/>
            <a:r>
              <a:rPr lang="en-US" altLang="en-US" dirty="0">
                <a:latin typeface="Times New Roman" panose="02020603050405020304" pitchFamily="18" charset="0"/>
                <a:cs typeface="Times New Roman" panose="02020603050405020304" pitchFamily="18" charset="0"/>
              </a:rPr>
              <a:t>Learner System as Black Box</a:t>
            </a:r>
          </a:p>
        </p:txBody>
      </p:sp>
      <p:sp>
        <p:nvSpPr>
          <p:cNvPr id="5" name="Footer Placeholder 4"/>
          <p:cNvSpPr>
            <a:spLocks noGrp="1"/>
          </p:cNvSpPr>
          <p:nvPr>
            <p:ph type="ftr" sz="quarter" idx="11"/>
          </p:nvPr>
        </p:nvSpPr>
        <p:spPr/>
        <p:txBody>
          <a:bodyPr/>
          <a:lstStyle/>
          <a:p>
            <a:pPr>
              <a:defRPr/>
            </a:pPr>
            <a:r>
              <a:rPr lang="en-US" altLang="en-US" dirty="0"/>
              <a:t>Dr. Suresh C. </a:t>
            </a:r>
            <a:r>
              <a:rPr lang="en-US" altLang="en-US" dirty="0" err="1"/>
              <a:t>Raikwar</a:t>
            </a:r>
            <a:r>
              <a:rPr lang="en-US" altLang="en-US" dirty="0"/>
              <a:t>, GLAU</a:t>
            </a:r>
          </a:p>
        </p:txBody>
      </p:sp>
      <p:sp>
        <p:nvSpPr>
          <p:cNvPr id="6" name="Slide Number Placeholder 5"/>
          <p:cNvSpPr>
            <a:spLocks noGrp="1"/>
          </p:cNvSpPr>
          <p:nvPr>
            <p:ph type="sldNum" sz="quarter" idx="12"/>
          </p:nvPr>
        </p:nvSpPr>
        <p:spPr/>
        <p:txBody>
          <a:bodyPr/>
          <a:lstStyle/>
          <a:p>
            <a:pPr>
              <a:defRPr/>
            </a:pPr>
            <a:fld id="{7ABED449-EF55-4D0A-B80B-00D29EEAB79E}" type="slidenum">
              <a:rPr lang="en-US" altLang="en-US" smtClean="0"/>
              <a:pPr>
                <a:defRPr/>
              </a:pPr>
              <a:t>14</a:t>
            </a:fld>
            <a:endParaRPr lang="en-US" altLang="en-US" dirty="0"/>
          </a:p>
        </p:txBody>
      </p:sp>
      <p:pic>
        <p:nvPicPr>
          <p:cNvPr id="2867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1549400"/>
            <a:ext cx="708025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88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52387"/>
            <a:ext cx="8229600" cy="1143000"/>
          </a:xfrm>
        </p:spPr>
        <p:txBody>
          <a:bodyPr/>
          <a:lstStyle/>
          <a:p>
            <a:pPr algn="ctr"/>
            <a:r>
              <a:rPr lang="en-US" altLang="en-US" dirty="0">
                <a:latin typeface="Times New Roman" panose="02020603050405020304" pitchFamily="18" charset="0"/>
                <a:cs typeface="Times New Roman" panose="02020603050405020304" pitchFamily="18" charset="0"/>
              </a:rPr>
              <a:t>Learning System</a:t>
            </a:r>
          </a:p>
        </p:txBody>
      </p:sp>
      <p:sp>
        <p:nvSpPr>
          <p:cNvPr id="5" name="Footer Placeholder 4"/>
          <p:cNvSpPr>
            <a:spLocks noGrp="1"/>
          </p:cNvSpPr>
          <p:nvPr>
            <p:ph type="ftr" sz="quarter" idx="11"/>
          </p:nvPr>
        </p:nvSpPr>
        <p:spPr/>
        <p:txBody>
          <a:bodyPr/>
          <a:lstStyle/>
          <a:p>
            <a:pPr>
              <a:defRPr/>
            </a:pPr>
            <a:r>
              <a:rPr lang="en-US" altLang="en-US" dirty="0"/>
              <a:t>Dr. Suresh C. </a:t>
            </a:r>
            <a:r>
              <a:rPr lang="en-US" altLang="en-US" dirty="0" err="1"/>
              <a:t>Raikwar</a:t>
            </a:r>
            <a:r>
              <a:rPr lang="en-US" altLang="en-US" dirty="0"/>
              <a:t>, GLAU</a:t>
            </a:r>
          </a:p>
        </p:txBody>
      </p:sp>
      <p:sp>
        <p:nvSpPr>
          <p:cNvPr id="6" name="Slide Number Placeholder 5"/>
          <p:cNvSpPr>
            <a:spLocks noGrp="1"/>
          </p:cNvSpPr>
          <p:nvPr>
            <p:ph type="sldNum" sz="quarter" idx="12"/>
          </p:nvPr>
        </p:nvSpPr>
        <p:spPr/>
        <p:txBody>
          <a:bodyPr/>
          <a:lstStyle/>
          <a:p>
            <a:pPr>
              <a:defRPr/>
            </a:pPr>
            <a:fld id="{F6F1DCD8-37DA-4902-AB18-2314D2FCF1BB}" type="slidenum">
              <a:rPr lang="en-US" altLang="en-US" smtClean="0"/>
              <a:pPr>
                <a:defRPr/>
              </a:pPr>
              <a:t>15</a:t>
            </a:fld>
            <a:endParaRPr lang="en-US" altLang="en-US" dirty="0"/>
          </a:p>
        </p:txBody>
      </p:sp>
      <p:pic>
        <p:nvPicPr>
          <p:cNvPr id="2970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65250"/>
            <a:ext cx="71628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Related image">
            <a:extLst>
              <a:ext uri="{FF2B5EF4-FFF2-40B4-BE49-F238E27FC236}">
                <a16:creationId xmlns:a16="http://schemas.microsoft.com/office/drawing/2014/main" id="{1DF6E3B3-DF60-4A29-BECB-0783B76F39D4}"/>
              </a:ext>
            </a:extLst>
          </p:cNvPr>
          <p:cNvPicPr/>
          <p:nvPr/>
        </p:nvPicPr>
        <p:blipFill>
          <a:blip r:embed="rId3"/>
          <a:srcRect l="3793" t="21970" r="3781" b="23464"/>
          <a:stretch>
            <a:fillRect/>
          </a:stretch>
        </p:blipFill>
        <p:spPr bwMode="auto">
          <a:xfrm>
            <a:off x="107504" y="54948"/>
            <a:ext cx="1622550" cy="871034"/>
          </a:xfrm>
          <a:prstGeom prst="rect">
            <a:avLst/>
          </a:prstGeom>
          <a:noFill/>
          <a:ln w="9525">
            <a:noFill/>
            <a:miter lim="800000"/>
            <a:headEnd/>
            <a:tailEnd/>
          </a:ln>
        </p:spPr>
      </p:pic>
    </p:spTree>
    <p:extLst>
      <p:ext uri="{BB962C8B-B14F-4D97-AF65-F5344CB8AC3E}">
        <p14:creationId xmlns:p14="http://schemas.microsoft.com/office/powerpoint/2010/main" val="416274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71500" y="20496"/>
            <a:ext cx="8001000" cy="1216025"/>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Work of Learner</a:t>
            </a:r>
          </a:p>
        </p:txBody>
      </p:sp>
      <p:sp>
        <p:nvSpPr>
          <p:cNvPr id="38915" name="Rectangle 3"/>
          <p:cNvSpPr>
            <a:spLocks noGrp="1" noChangeArrowheads="1"/>
          </p:cNvSpPr>
          <p:nvPr>
            <p:ph type="body" sz="half" idx="1"/>
          </p:nvPr>
        </p:nvSpPr>
        <p:spPr>
          <a:xfrm>
            <a:off x="566738" y="1752600"/>
            <a:ext cx="7631112" cy="4267200"/>
          </a:xfrm>
        </p:spPr>
        <p:txBody>
          <a:bodyPr>
            <a:normAutofit lnSpcReduction="10000"/>
          </a:bodyPr>
          <a:lstStyle/>
          <a:p>
            <a:pPr marL="342900" indent="-342900" eaLnBrk="1" hangingPunct="1"/>
            <a:r>
              <a:rPr lang="en-US" altLang="zh-CN" sz="2000" dirty="0">
                <a:latin typeface="Book Antiqua" panose="02040602050305030304" pitchFamily="18" charset="0"/>
                <a:ea typeface="楷体_GB2312" pitchFamily="49" charset="-122"/>
              </a:rPr>
              <a:t>Example:</a:t>
            </a:r>
          </a:p>
          <a:p>
            <a:pPr marL="742950" lvl="1" indent="-285750" eaLnBrk="1" hangingPunct="1"/>
            <a:r>
              <a:rPr lang="en-US" altLang="zh-CN" dirty="0">
                <a:latin typeface="Book Antiqua" panose="02040602050305030304" pitchFamily="18" charset="0"/>
                <a:ea typeface="楷体_GB2312" pitchFamily="49" charset="-122"/>
              </a:rPr>
              <a:t>  Bird		   </a:t>
            </a:r>
            <a:r>
              <a:rPr lang="en-US" altLang="zh-CN" sz="1900" dirty="0">
                <a:solidFill>
                  <a:srgbClr val="0000FF"/>
                </a:solidFill>
                <a:latin typeface="Book Antiqua" panose="02040602050305030304" pitchFamily="18" charset="0"/>
                <a:ea typeface="楷体_GB2312" pitchFamily="49" charset="-122"/>
              </a:rPr>
              <a:t>VS</a:t>
            </a:r>
            <a:r>
              <a:rPr lang="en-US" altLang="zh-CN" sz="1400" dirty="0">
                <a:latin typeface="Book Antiqua" panose="02040602050305030304" pitchFamily="18" charset="0"/>
                <a:ea typeface="楷体_GB2312" pitchFamily="49" charset="-122"/>
              </a:rPr>
              <a:t>	</a:t>
            </a:r>
            <a:r>
              <a:rPr lang="en-US" altLang="zh-CN" dirty="0">
                <a:latin typeface="Book Antiqua" panose="02040602050305030304" pitchFamily="18" charset="0"/>
                <a:ea typeface="楷体_GB2312" pitchFamily="49" charset="-122"/>
              </a:rPr>
              <a:t>	   Lion</a:t>
            </a:r>
          </a:p>
          <a:p>
            <a:pPr marL="742950" lvl="1" indent="-285750" eaLnBrk="1" hangingPunct="1"/>
            <a:endParaRPr lang="en-US" altLang="zh-CN" dirty="0">
              <a:latin typeface="Book Antiqua" panose="02040602050305030304" pitchFamily="18" charset="0"/>
              <a:ea typeface="楷体_GB2312" pitchFamily="49" charset="-122"/>
            </a:endParaRPr>
          </a:p>
          <a:p>
            <a:pPr marL="742950" lvl="1" indent="-285750" eaLnBrk="1" hangingPunct="1"/>
            <a:endParaRPr lang="en-US" altLang="zh-CN" dirty="0">
              <a:latin typeface="Book Antiqua" panose="02040602050305030304" pitchFamily="18" charset="0"/>
              <a:ea typeface="楷体_GB2312" pitchFamily="49" charset="-122"/>
            </a:endParaRPr>
          </a:p>
          <a:p>
            <a:pPr marL="742950" lvl="1" indent="-285750" eaLnBrk="1" hangingPunct="1"/>
            <a:endParaRPr lang="en-US" altLang="zh-CN" dirty="0">
              <a:latin typeface="Book Antiqua" panose="02040602050305030304" pitchFamily="18" charset="0"/>
              <a:ea typeface="楷体_GB2312" pitchFamily="49" charset="-122"/>
            </a:endParaRPr>
          </a:p>
          <a:p>
            <a:pPr marL="742950" lvl="1" indent="-285750" eaLnBrk="1" hangingPunct="1"/>
            <a:endParaRPr lang="en-US" altLang="zh-CN" dirty="0">
              <a:latin typeface="Book Antiqua" panose="02040602050305030304" pitchFamily="18" charset="0"/>
              <a:ea typeface="楷体_GB2312" pitchFamily="49" charset="-122"/>
            </a:endParaRPr>
          </a:p>
          <a:p>
            <a:pPr marL="742950" lvl="1" indent="-285750" eaLnBrk="1" hangingPunct="1"/>
            <a:endParaRPr lang="en-US" altLang="zh-CN" dirty="0">
              <a:latin typeface="Book Antiqua" panose="02040602050305030304" pitchFamily="18" charset="0"/>
              <a:ea typeface="楷体_GB2312" pitchFamily="49" charset="-122"/>
            </a:endParaRPr>
          </a:p>
          <a:p>
            <a:pPr marL="742950" lvl="1" indent="-285750" eaLnBrk="1" hangingPunct="1"/>
            <a:r>
              <a:rPr lang="en-US" altLang="zh-CN" dirty="0">
                <a:latin typeface="Book Antiqua" panose="02040602050305030304" pitchFamily="18" charset="0"/>
                <a:ea typeface="楷体_GB2312" pitchFamily="49" charset="-122"/>
              </a:rPr>
              <a:t>Sports                    </a:t>
            </a:r>
            <a:r>
              <a:rPr lang="en-US" altLang="zh-CN" dirty="0">
                <a:solidFill>
                  <a:srgbClr val="0000FF"/>
                </a:solidFill>
                <a:latin typeface="Book Antiqua" panose="02040602050305030304" pitchFamily="18" charset="0"/>
                <a:ea typeface="楷体_GB2312" pitchFamily="49" charset="-122"/>
              </a:rPr>
              <a:t>VS</a:t>
            </a:r>
            <a:r>
              <a:rPr lang="en-US" altLang="zh-CN" dirty="0">
                <a:latin typeface="Book Antiqua" panose="02040602050305030304" pitchFamily="18" charset="0"/>
                <a:ea typeface="楷体_GB2312" pitchFamily="49" charset="-122"/>
              </a:rPr>
              <a:t>                       Entertainment</a:t>
            </a:r>
          </a:p>
        </p:txBody>
      </p:sp>
      <p:pic>
        <p:nvPicPr>
          <p:cNvPr id="38916" name="Picture 4" descr="!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33488" y="4362450"/>
            <a:ext cx="1408112" cy="1193800"/>
          </a:xfrm>
          <a:noFill/>
        </p:spPr>
      </p:pic>
      <p:pic>
        <p:nvPicPr>
          <p:cNvPr id="38917" name="Picture 8" descr="!1"/>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64100" y="4362450"/>
            <a:ext cx="1333500" cy="1131888"/>
          </a:xfrm>
          <a:noFill/>
        </p:spPr>
      </p:pic>
      <p:sp>
        <p:nvSpPr>
          <p:cNvPr id="38918" name="Footer Placeholder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a:t>Dr. Suresh C. Raikwar, GLAU</a:t>
            </a:r>
          </a:p>
        </p:txBody>
      </p:sp>
      <p:sp>
        <p:nvSpPr>
          <p:cNvPr id="3891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8A3ABA62-9274-4414-820F-64A157AB5EF6}" type="slidenum">
              <a:rPr lang="en-US" altLang="en-US" smtClean="0"/>
              <a:pPr/>
              <a:t>16</a:t>
            </a:fld>
            <a:endParaRPr lang="en-US" altLang="en-US"/>
          </a:p>
        </p:txBody>
      </p:sp>
      <p:pic>
        <p:nvPicPr>
          <p:cNvPr id="38920"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438400"/>
            <a:ext cx="1447800" cy="12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1" name="Picture 6"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514600"/>
            <a:ext cx="12192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 Box 7"/>
          <p:cNvSpPr txBox="1">
            <a:spLocks noChangeArrowheads="1"/>
          </p:cNvSpPr>
          <p:nvPr/>
        </p:nvSpPr>
        <p:spPr bwMode="auto">
          <a:xfrm>
            <a:off x="3352800" y="2667000"/>
            <a:ext cx="762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spcBef>
                <a:spcPct val="50000"/>
              </a:spcBef>
            </a:pPr>
            <a:r>
              <a:rPr kumimoji="1" lang="zh-CN" altLang="en-US" sz="4800">
                <a:solidFill>
                  <a:srgbClr val="0000FF"/>
                </a:solidFill>
                <a:latin typeface="Book Antiqua" panose="02040602050305030304" pitchFamily="18" charset="0"/>
                <a:ea typeface="楷体_GB2312" pitchFamily="49" charset="-122"/>
              </a:rPr>
              <a:t>?</a:t>
            </a:r>
          </a:p>
        </p:txBody>
      </p:sp>
      <p:pic>
        <p:nvPicPr>
          <p:cNvPr id="3892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572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495800"/>
            <a:ext cx="94297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Related image">
            <a:extLst>
              <a:ext uri="{FF2B5EF4-FFF2-40B4-BE49-F238E27FC236}">
                <a16:creationId xmlns:a16="http://schemas.microsoft.com/office/drawing/2014/main" id="{1DF6E3B3-DF60-4A29-BECB-0783B76F39D4}"/>
              </a:ext>
            </a:extLst>
          </p:cNvPr>
          <p:cNvPicPr/>
          <p:nvPr/>
        </p:nvPicPr>
        <p:blipFill>
          <a:blip r:embed="rId7"/>
          <a:srcRect l="3793" t="21970" r="3781" b="23464"/>
          <a:stretch>
            <a:fillRect/>
          </a:stretch>
        </p:blipFill>
        <p:spPr bwMode="auto">
          <a:xfrm>
            <a:off x="107504" y="54948"/>
            <a:ext cx="1622550" cy="871034"/>
          </a:xfrm>
          <a:prstGeom prst="rect">
            <a:avLst/>
          </a:prstGeom>
          <a:noFill/>
          <a:ln w="9525">
            <a:noFill/>
            <a:miter lim="800000"/>
            <a:headEnd/>
            <a:tailEnd/>
          </a:ln>
        </p:spPr>
      </p:pic>
    </p:spTree>
    <p:extLst>
      <p:ext uri="{BB962C8B-B14F-4D97-AF65-F5344CB8AC3E}">
        <p14:creationId xmlns:p14="http://schemas.microsoft.com/office/powerpoint/2010/main" val="45166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7704" y="95959"/>
            <a:ext cx="7388399" cy="1143000"/>
          </a:xfrm>
        </p:spPr>
        <p:txBody>
          <a:bodyPr>
            <a:normAutofit/>
          </a:bodyPr>
          <a:lstStyle/>
          <a:p>
            <a:pPr algn="l"/>
            <a:r>
              <a:rPr lang="en-US" altLang="zh-CN" sz="3600" b="1" dirty="0">
                <a:latin typeface="Times New Roman" panose="02020603050405020304" pitchFamily="18" charset="0"/>
                <a:cs typeface="Times New Roman" panose="02020603050405020304" pitchFamily="18" charset="0"/>
              </a:rPr>
              <a:t>Learning Process</a:t>
            </a:r>
            <a:endParaRPr lang="en-US" altLang="en-US" sz="3600" b="1" dirty="0">
              <a:latin typeface="Times New Roman" panose="02020603050405020304" pitchFamily="18" charset="0"/>
              <a:cs typeface="Times New Roman" panose="02020603050405020304" pitchFamily="18" charset="0"/>
            </a:endParaRPr>
          </a:p>
        </p:txBody>
      </p:sp>
      <p:sp>
        <p:nvSpPr>
          <p:cNvPr id="40963" name="Rectangle 3"/>
          <p:cNvSpPr>
            <a:spLocks noGrp="1" noChangeArrowheads="1"/>
          </p:cNvSpPr>
          <p:nvPr>
            <p:ph idx="1"/>
          </p:nvPr>
        </p:nvSpPr>
        <p:spPr>
          <a:xfrm>
            <a:off x="457200" y="1268760"/>
            <a:ext cx="8229600" cy="4525963"/>
          </a:xfrm>
        </p:spPr>
        <p:txBody>
          <a:bodyPr>
            <a:normAutofit/>
          </a:bodyPr>
          <a:lstStyle/>
          <a:p>
            <a:pPr marL="342900" indent="-342900" eaLnBrk="1" hangingPunct="1">
              <a:lnSpc>
                <a:spcPct val="110000"/>
              </a:lnSpc>
            </a:pPr>
            <a:r>
              <a:rPr lang="en-US" altLang="en-US" sz="2000" dirty="0">
                <a:latin typeface="Times New Roman" panose="02020603050405020304" pitchFamily="18" charset="0"/>
                <a:cs typeface="Times New Roman" panose="02020603050405020304" pitchFamily="18" charset="0"/>
              </a:rPr>
              <a:t>Computer attempts to learn a concept, i.e., a general description</a:t>
            </a:r>
          </a:p>
          <a:p>
            <a:pPr marL="742950" lvl="1" indent="-285750" eaLnBrk="1" hangingPunct="1">
              <a:lnSpc>
                <a:spcPct val="110000"/>
              </a:lnSpc>
            </a:pPr>
            <a:r>
              <a:rPr lang="en-US" altLang="en-US" dirty="0">
                <a:latin typeface="Times New Roman" panose="02020603050405020304" pitchFamily="18" charset="0"/>
                <a:cs typeface="Times New Roman" panose="02020603050405020304" pitchFamily="18" charset="0"/>
              </a:rPr>
              <a:t>Input = examples</a:t>
            </a:r>
          </a:p>
          <a:p>
            <a:pPr marL="1143000" lvl="2" indent="-228600" eaLnBrk="1" hangingPunct="1">
              <a:lnSpc>
                <a:spcPct val="110000"/>
              </a:lnSpc>
            </a:pPr>
            <a:r>
              <a:rPr lang="en-US" altLang="en-US" sz="1800" dirty="0">
                <a:latin typeface="Times New Roman" panose="02020603050405020304" pitchFamily="18" charset="0"/>
                <a:cs typeface="Times New Roman" panose="02020603050405020304" pitchFamily="18" charset="0"/>
              </a:rPr>
              <a:t>An example is described by </a:t>
            </a:r>
          </a:p>
          <a:p>
            <a:pPr marL="1600200" lvl="3" indent="-228600" eaLnBrk="1" hangingPunct="1">
              <a:lnSpc>
                <a:spcPct val="110000"/>
              </a:lnSpc>
            </a:pPr>
            <a:r>
              <a:rPr lang="en-US" altLang="en-US" sz="1600" dirty="0">
                <a:latin typeface="Times New Roman" panose="02020603050405020304" pitchFamily="18" charset="0"/>
                <a:cs typeface="Times New Roman" panose="02020603050405020304" pitchFamily="18" charset="0"/>
              </a:rPr>
              <a:t>Value for the set of </a:t>
            </a:r>
            <a:r>
              <a:rPr lang="en-US" altLang="en-US" sz="1600" b="1" dirty="0">
                <a:latin typeface="Times New Roman" panose="02020603050405020304" pitchFamily="18" charset="0"/>
                <a:cs typeface="Times New Roman" panose="02020603050405020304" pitchFamily="18" charset="0"/>
              </a:rPr>
              <a:t>features</a:t>
            </a:r>
            <a:r>
              <a:rPr lang="en-US" altLang="en-US" sz="1600" dirty="0">
                <a:latin typeface="Times New Roman" panose="02020603050405020304" pitchFamily="18" charset="0"/>
                <a:cs typeface="Times New Roman" panose="02020603050405020304" pitchFamily="18" charset="0"/>
              </a:rPr>
              <a:t>/ </a:t>
            </a:r>
            <a:r>
              <a:rPr lang="en-US" altLang="en-US" sz="1600" b="1" dirty="0">
                <a:latin typeface="Times New Roman" panose="02020603050405020304" pitchFamily="18" charset="0"/>
                <a:cs typeface="Times New Roman" panose="02020603050405020304" pitchFamily="18" charset="0"/>
              </a:rPr>
              <a:t>attributes</a:t>
            </a:r>
            <a:r>
              <a:rPr lang="en-US" altLang="en-US" sz="1600" dirty="0">
                <a:latin typeface="Times New Roman" panose="02020603050405020304" pitchFamily="18" charset="0"/>
                <a:cs typeface="Times New Roman" panose="02020603050405020304" pitchFamily="18" charset="0"/>
              </a:rPr>
              <a:t> and the concept represented by the example</a:t>
            </a:r>
          </a:p>
          <a:p>
            <a:pPr marL="1600200" lvl="3" indent="-228600" eaLnBrk="1" hangingPunct="1">
              <a:lnSpc>
                <a:spcPct val="110000"/>
              </a:lnSpc>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Example: </a:t>
            </a:r>
            <a:r>
              <a:rPr lang="en-US" altLang="en-US" sz="1600" dirty="0">
                <a:solidFill>
                  <a:srgbClr val="0000FF"/>
                </a:solidFill>
                <a:latin typeface="Times New Roman" panose="02020603050405020304" pitchFamily="18" charset="0"/>
                <a:cs typeface="Times New Roman" panose="02020603050405020304" pitchFamily="18" charset="0"/>
              </a:rPr>
              <a:t>&lt;temperature=high, humidity=high, Rain=Yes&gt;</a:t>
            </a:r>
          </a:p>
          <a:p>
            <a:pPr marL="742950" lvl="1" indent="-285750" eaLnBrk="1" hangingPunct="1">
              <a:lnSpc>
                <a:spcPct val="110000"/>
              </a:lnSpc>
            </a:pPr>
            <a:r>
              <a:rPr lang="en-US" altLang="en-US" dirty="0">
                <a:latin typeface="Times New Roman" panose="02020603050405020304" pitchFamily="18" charset="0"/>
                <a:cs typeface="Times New Roman" panose="02020603050405020304" pitchFamily="18" charset="0"/>
              </a:rPr>
              <a:t>Output = representation of the concept </a:t>
            </a:r>
          </a:p>
          <a:p>
            <a:pPr marL="1143000" lvl="2" indent="-228600" eaLnBrk="1" hangingPunct="1">
              <a:lnSpc>
                <a:spcPct val="110000"/>
              </a:lnSpc>
              <a:buFont typeface="Wingdings" panose="05000000000000000000" pitchFamily="2" charset="2"/>
              <a:buNone/>
            </a:pPr>
            <a:r>
              <a:rPr lang="en-US" altLang="en-US" sz="1800" dirty="0">
                <a:latin typeface="Times New Roman" panose="02020603050405020304" pitchFamily="18" charset="0"/>
                <a:cs typeface="Times New Roman" panose="02020603050405020304" pitchFamily="18" charset="0"/>
              </a:rPr>
              <a:t>High temperature &amp; low humidity =&gt; No Rain</a:t>
            </a:r>
          </a:p>
          <a:p>
            <a:pPr marL="1143000" lvl="2" indent="-228600" eaLnBrk="1" hangingPunct="1">
              <a:lnSpc>
                <a:spcPct val="110000"/>
              </a:lnSpc>
              <a:buFont typeface="Wingdings" panose="05000000000000000000" pitchFamily="2" charset="2"/>
              <a:buNone/>
            </a:pPr>
            <a:endParaRPr lang="en-US" altLang="en-US" sz="1800" dirty="0">
              <a:latin typeface="Times New Roman" panose="02020603050405020304" pitchFamily="18" charset="0"/>
              <a:cs typeface="Times New Roman" panose="02020603050405020304" pitchFamily="18" charset="0"/>
            </a:endParaRPr>
          </a:p>
          <a:p>
            <a:pPr marL="342900" indent="-342900" eaLnBrk="1" hangingPunct="1">
              <a:lnSpc>
                <a:spcPct val="110000"/>
              </a:lnSpc>
            </a:pPr>
            <a:r>
              <a:rPr lang="en-US" altLang="en-US" sz="2000" dirty="0">
                <a:latin typeface="Times New Roman" panose="02020603050405020304" pitchFamily="18" charset="0"/>
                <a:cs typeface="Times New Roman" panose="02020603050405020304" pitchFamily="18" charset="0"/>
              </a:rPr>
              <a:t>With multiple such </a:t>
            </a:r>
            <a:r>
              <a:rPr lang="en-US" altLang="en-US" sz="2000" dirty="0">
                <a:solidFill>
                  <a:srgbClr val="990000"/>
                </a:solidFill>
                <a:latin typeface="Times New Roman" panose="02020603050405020304" pitchFamily="18" charset="0"/>
                <a:cs typeface="Times New Roman" panose="02020603050405020304" pitchFamily="18" charset="0"/>
              </a:rPr>
              <a:t>features</a:t>
            </a:r>
            <a:r>
              <a:rPr lang="en-US" altLang="en-US" sz="2000" dirty="0">
                <a:latin typeface="Times New Roman" panose="02020603050405020304" pitchFamily="18" charset="0"/>
                <a:cs typeface="Times New Roman" panose="02020603050405020304" pitchFamily="18" charset="0"/>
              </a:rPr>
              <a:t>, more accurate classification can take place</a:t>
            </a: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a:t>Dr. Suresh C. Raikwar, GLAU</a:t>
            </a:r>
          </a:p>
        </p:txBody>
      </p:sp>
      <p:sp>
        <p:nvSpPr>
          <p:cNvPr id="409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85584926-ADAB-4E15-A645-1B535923E73A}" type="slidenum">
              <a:rPr lang="en-US" altLang="en-US" smtClean="0"/>
              <a:pPr/>
              <a:t>17</a:t>
            </a:fld>
            <a:endParaRPr lang="en-US" altLang="en-US"/>
          </a:p>
        </p:txBody>
      </p:sp>
      <p:pic>
        <p:nvPicPr>
          <p:cNvPr id="6" name="Picture 5" descr="Related image">
            <a:extLst>
              <a:ext uri="{FF2B5EF4-FFF2-40B4-BE49-F238E27FC236}">
                <a16:creationId xmlns:a16="http://schemas.microsoft.com/office/drawing/2014/main" id="{1DF6E3B3-DF60-4A29-BECB-0783B76F39D4}"/>
              </a:ext>
            </a:extLst>
          </p:cNvPr>
          <p:cNvPicPr/>
          <p:nvPr/>
        </p:nvPicPr>
        <p:blipFill>
          <a:blip r:embed="rId3"/>
          <a:srcRect l="3793" t="21970" r="3781" b="23464"/>
          <a:stretch>
            <a:fillRect/>
          </a:stretch>
        </p:blipFill>
        <p:spPr bwMode="auto">
          <a:xfrm>
            <a:off x="107504" y="54948"/>
            <a:ext cx="1622550" cy="871034"/>
          </a:xfrm>
          <a:prstGeom prst="rect">
            <a:avLst/>
          </a:prstGeom>
          <a:noFill/>
          <a:ln w="9525">
            <a:noFill/>
            <a:miter lim="800000"/>
            <a:headEnd/>
            <a:tailEnd/>
          </a:ln>
        </p:spPr>
      </p:pic>
    </p:spTree>
    <p:extLst>
      <p:ext uri="{BB962C8B-B14F-4D97-AF65-F5344CB8AC3E}">
        <p14:creationId xmlns:p14="http://schemas.microsoft.com/office/powerpoint/2010/main" val="3703791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23528" y="1124744"/>
            <a:ext cx="8568952" cy="5105400"/>
          </a:xfrm>
        </p:spPr>
        <p:txBody>
          <a:bodyPr>
            <a:normAutofit/>
          </a:bodyPr>
          <a:lstStyle/>
          <a:p>
            <a:pPr eaLnBrk="1" hangingPunct="1">
              <a:lnSpc>
                <a:spcPct val="80000"/>
              </a:lnSpc>
              <a:buFont typeface="Wingdings" panose="05000000000000000000" pitchFamily="2" charset="2"/>
              <a:buNone/>
            </a:pPr>
            <a:r>
              <a:rPr lang="en-US" altLang="en-US" b="1" dirty="0">
                <a:solidFill>
                  <a:srgbClr val="008000"/>
                </a:solidFill>
                <a:latin typeface="Times New Roman" panose="02020603050405020304" pitchFamily="18" charset="0"/>
                <a:cs typeface="Times New Roman" panose="02020603050405020304" pitchFamily="18" charset="0"/>
              </a:rPr>
              <a:t>Learning involves</a:t>
            </a:r>
          </a:p>
          <a:p>
            <a:pPr eaLnBrk="1" hangingPunct="1">
              <a:lnSpc>
                <a:spcPct val="80000"/>
              </a:lnSpc>
            </a:pPr>
            <a:r>
              <a:rPr lang="en-US" altLang="en-US" dirty="0">
                <a:latin typeface="Times New Roman" panose="02020603050405020304" pitchFamily="18" charset="0"/>
                <a:cs typeface="Times New Roman" panose="02020603050405020304" pitchFamily="18" charset="0"/>
              </a:rPr>
              <a:t>Learning general models (target function) from data</a:t>
            </a:r>
          </a:p>
          <a:p>
            <a:pPr eaLnBrk="1" hangingPunct="1">
              <a:lnSpc>
                <a:spcPct val="80000"/>
              </a:lnSpc>
            </a:pPr>
            <a:r>
              <a:rPr lang="en-US" altLang="en-US" dirty="0">
                <a:latin typeface="Times New Roman" panose="02020603050405020304" pitchFamily="18" charset="0"/>
                <a:cs typeface="Times New Roman" panose="02020603050405020304" pitchFamily="18" charset="0"/>
              </a:rPr>
              <a:t>Build a model that is a good and useful approximation to the data</a:t>
            </a:r>
          </a:p>
        </p:txBody>
      </p:sp>
      <p:sp>
        <p:nvSpPr>
          <p:cNvPr id="307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a:t>Dr. Suresh C. Raikwar, GLAU</a:t>
            </a:r>
          </a:p>
        </p:txBody>
      </p:sp>
      <p:sp>
        <p:nvSpPr>
          <p:cNvPr id="307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E447D2B-AA4C-4D6B-9137-8F8D87DB6756}" type="slidenum">
              <a:rPr lang="en-US" altLang="en-US" smtClean="0"/>
              <a:pPr/>
              <a:t>18</a:t>
            </a:fld>
            <a:endParaRPr lang="en-US" altLang="en-US"/>
          </a:p>
        </p:txBody>
      </p:sp>
      <p:pic>
        <p:nvPicPr>
          <p:cNvPr id="5" name="Picture 4" descr="Related image">
            <a:extLst>
              <a:ext uri="{FF2B5EF4-FFF2-40B4-BE49-F238E27FC236}">
                <a16:creationId xmlns:a16="http://schemas.microsoft.com/office/drawing/2014/main" id="{1DF6E3B3-DF60-4A29-BECB-0783B76F39D4}"/>
              </a:ext>
            </a:extLst>
          </p:cNvPr>
          <p:cNvPicPr/>
          <p:nvPr/>
        </p:nvPicPr>
        <p:blipFill>
          <a:blip r:embed="rId3"/>
          <a:srcRect l="3793" t="21970" r="3781" b="23464"/>
          <a:stretch>
            <a:fillRect/>
          </a:stretch>
        </p:blipFill>
        <p:spPr bwMode="auto">
          <a:xfrm>
            <a:off x="107504" y="54948"/>
            <a:ext cx="1622550" cy="871034"/>
          </a:xfrm>
          <a:prstGeom prst="rect">
            <a:avLst/>
          </a:prstGeom>
          <a:noFill/>
          <a:ln w="9525">
            <a:noFill/>
            <a:miter lim="800000"/>
            <a:headEnd/>
            <a:tailEnd/>
          </a:ln>
        </p:spPr>
      </p:pic>
      <p:sp>
        <p:nvSpPr>
          <p:cNvPr id="2" name="TextBox 1"/>
          <p:cNvSpPr txBox="1"/>
          <p:nvPr/>
        </p:nvSpPr>
        <p:spPr>
          <a:xfrm>
            <a:off x="1979712" y="341207"/>
            <a:ext cx="627504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Learning Process contd…</a:t>
            </a:r>
          </a:p>
        </p:txBody>
      </p:sp>
    </p:spTree>
    <p:extLst>
      <p:ext uri="{BB962C8B-B14F-4D97-AF65-F5344CB8AC3E}">
        <p14:creationId xmlns:p14="http://schemas.microsoft.com/office/powerpoint/2010/main" val="1972269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95736" y="468665"/>
            <a:ext cx="6419056" cy="648072"/>
          </a:xfrm>
        </p:spPr>
        <p:txBody>
          <a:bodyPr>
            <a:normAutofit fontScale="90000"/>
          </a:bodyPr>
          <a:lstStyle/>
          <a:p>
            <a:pPr algn="l"/>
            <a:r>
              <a:rPr lang="en-US" sz="4000" b="1" dirty="0">
                <a:latin typeface="Times New Roman" pitchFamily="18" charset="0"/>
                <a:cs typeface="Times New Roman" pitchFamily="18" charset="0"/>
              </a:rPr>
              <a:t>Designing a Learning System</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385192" y="1116737"/>
            <a:ext cx="8229600" cy="4525963"/>
          </a:xfrm>
        </p:spPr>
        <p:txBody>
          <a:bodyPr/>
          <a:lstStyle/>
          <a:p>
            <a:pPr marL="0" indent="0" algn="just">
              <a:buNone/>
            </a:pPr>
            <a:r>
              <a:rPr lang="en-US" dirty="0">
                <a:latin typeface="Times New Roman" pitchFamily="18" charset="0"/>
                <a:cs typeface="Times New Roman" pitchFamily="18" charset="0"/>
              </a:rPr>
              <a:t>In designing a learning system, one has to deal with (at least) the following issues:</a:t>
            </a:r>
          </a:p>
          <a:p>
            <a:pPr marL="0" indent="0" algn="just">
              <a:buNone/>
            </a:pPr>
            <a:endParaRPr lang="en-US" sz="3200" dirty="0">
              <a:latin typeface="Times New Roman" pitchFamily="18" charset="0"/>
              <a:cs typeface="Times New Roman" pitchFamily="18" charset="0"/>
            </a:endParaRPr>
          </a:p>
          <a:p>
            <a:pPr marL="571500" indent="-571500" algn="just">
              <a:buAutoNum type="romanLcParenBoth"/>
            </a:pPr>
            <a:r>
              <a:rPr lang="en-US" sz="3200" dirty="0">
                <a:latin typeface="Times New Roman" pitchFamily="18" charset="0"/>
                <a:cs typeface="Times New Roman" pitchFamily="18" charset="0"/>
              </a:rPr>
              <a:t>Choose training experience.</a:t>
            </a:r>
          </a:p>
          <a:p>
            <a:pPr marL="571500" indent="-571500" algn="just">
              <a:buAutoNum type="romanLcParenBoth"/>
            </a:pPr>
            <a:r>
              <a:rPr lang="en-US" sz="3200" dirty="0">
                <a:latin typeface="Times New Roman" pitchFamily="18" charset="0"/>
                <a:cs typeface="Times New Roman" pitchFamily="18" charset="0"/>
              </a:rPr>
              <a:t>Choose target function.</a:t>
            </a:r>
          </a:p>
          <a:p>
            <a:pPr marL="571500" indent="-571500" algn="just">
              <a:buAutoNum type="romanLcParenBoth"/>
            </a:pPr>
            <a:r>
              <a:rPr lang="en-US" dirty="0">
                <a:latin typeface="Times New Roman" pitchFamily="18" charset="0"/>
                <a:cs typeface="Times New Roman" pitchFamily="18" charset="0"/>
              </a:rPr>
              <a:t> Choose representation of target funct</a:t>
            </a:r>
            <a:r>
              <a:rPr lang="en-US" sz="3200" dirty="0">
                <a:latin typeface="Times New Roman" pitchFamily="18" charset="0"/>
                <a:cs typeface="Times New Roman" pitchFamily="18" charset="0"/>
              </a:rPr>
              <a:t>ion.</a:t>
            </a:r>
            <a:endParaRPr lang="en-US" dirty="0">
              <a:latin typeface="Times New Roman" pitchFamily="18" charset="0"/>
              <a:cs typeface="Times New Roman" pitchFamily="18" charset="0"/>
            </a:endParaRPr>
          </a:p>
          <a:p>
            <a:pPr marL="571500" indent="-571500" algn="just">
              <a:buAutoNum type="romanLcParenBoth"/>
            </a:pPr>
            <a:r>
              <a:rPr lang="en-US" sz="3200" dirty="0">
                <a:latin typeface="Times New Roman" pitchFamily="18" charset="0"/>
                <a:cs typeface="Times New Roman" pitchFamily="18" charset="0"/>
              </a:rPr>
              <a:t> Choose a learning algorithm.</a:t>
            </a:r>
          </a:p>
          <a:p>
            <a:pPr marL="0" indent="0">
              <a:buNone/>
            </a:pPr>
            <a:endParaRPr lang="en-IN" dirty="0"/>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19</a:t>
            </a:fld>
            <a:endParaRPr lang="en-US"/>
          </a:p>
        </p:txBody>
      </p:sp>
      <p:pic>
        <p:nvPicPr>
          <p:cNvPr id="6" name="Picture 5" descr="Related image">
            <a:extLst>
              <a:ext uri="{FF2B5EF4-FFF2-40B4-BE49-F238E27FC236}">
                <a16:creationId xmlns:a16="http://schemas.microsoft.com/office/drawing/2014/main" id="{1DF6E3B3-DF60-4A29-BECB-0783B76F39D4}"/>
              </a:ext>
            </a:extLst>
          </p:cNvPr>
          <p:cNvPicPr/>
          <p:nvPr/>
        </p:nvPicPr>
        <p:blipFill>
          <a:blip r:embed="rId2"/>
          <a:srcRect l="3793" t="21970" r="3781" b="23464"/>
          <a:stretch>
            <a:fillRect/>
          </a:stretch>
        </p:blipFill>
        <p:spPr bwMode="auto">
          <a:xfrm>
            <a:off x="107504" y="33148"/>
            <a:ext cx="1622550" cy="871034"/>
          </a:xfrm>
          <a:prstGeom prst="rect">
            <a:avLst/>
          </a:prstGeom>
          <a:noFill/>
          <a:ln w="9525">
            <a:noFill/>
            <a:miter lim="800000"/>
            <a:headEnd/>
            <a:tailEnd/>
          </a:ln>
        </p:spPr>
      </p:pic>
    </p:spTree>
    <p:extLst>
      <p:ext uri="{BB962C8B-B14F-4D97-AF65-F5344CB8AC3E}">
        <p14:creationId xmlns:p14="http://schemas.microsoft.com/office/powerpoint/2010/main" val="352237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CF11-0A2D-4567-A2E8-21E27105A327}"/>
              </a:ext>
            </a:extLst>
          </p:cNvPr>
          <p:cNvSpPr>
            <a:spLocks noGrp="1"/>
          </p:cNvSpPr>
          <p:nvPr>
            <p:ph type="title"/>
          </p:nvPr>
        </p:nvSpPr>
        <p:spPr>
          <a:xfrm>
            <a:off x="1403648" y="944632"/>
            <a:ext cx="6480720" cy="1268670"/>
          </a:xfrm>
        </p:spPr>
        <p:txBody>
          <a:bodyPr>
            <a:noAutofit/>
          </a:bodyPr>
          <a:lstStyle/>
          <a:p>
            <a:pPr algn="just"/>
            <a:r>
              <a:rPr lang="en-US" sz="3600" b="1" dirty="0">
                <a:latin typeface="Times New Roman" pitchFamily="18" charset="0"/>
                <a:cs typeface="Times New Roman" pitchFamily="18" charset="0"/>
              </a:rPr>
              <a:t>Machine Learning: A Definition</a:t>
            </a:r>
            <a:endParaRPr lang="en-IN" sz="3600" b="1" dirty="0"/>
          </a:p>
        </p:txBody>
      </p:sp>
      <p:sp>
        <p:nvSpPr>
          <p:cNvPr id="3" name="Content Placeholder 2">
            <a:extLst>
              <a:ext uri="{FF2B5EF4-FFF2-40B4-BE49-F238E27FC236}">
                <a16:creationId xmlns:a16="http://schemas.microsoft.com/office/drawing/2014/main" id="{EAADE721-C668-4C8E-8C5C-EC53D4C8CA14}"/>
              </a:ext>
            </a:extLst>
          </p:cNvPr>
          <p:cNvSpPr>
            <a:spLocks noGrp="1"/>
          </p:cNvSpPr>
          <p:nvPr>
            <p:ph idx="1"/>
          </p:nvPr>
        </p:nvSpPr>
        <p:spPr>
          <a:xfrm>
            <a:off x="395536" y="2132856"/>
            <a:ext cx="8424936" cy="3993307"/>
          </a:xfrm>
        </p:spPr>
        <p:txBody>
          <a:bodyPr>
            <a:noAutofit/>
          </a:bodyPr>
          <a:lstStyle/>
          <a:p>
            <a:pPr marL="0" indent="0" algn="just">
              <a:buNone/>
            </a:pPr>
            <a:r>
              <a:rPr lang="en-US" sz="2800" dirty="0">
                <a:latin typeface="Times New Roman" pitchFamily="18" charset="0"/>
                <a:cs typeface="Times New Roman" pitchFamily="18" charset="0"/>
              </a:rPr>
              <a:t>A computer program is said to </a:t>
            </a:r>
            <a:r>
              <a:rPr lang="en-US" sz="2800" b="1" i="1" dirty="0">
                <a:latin typeface="Times New Roman" pitchFamily="18" charset="0"/>
                <a:cs typeface="Times New Roman" pitchFamily="18" charset="0"/>
              </a:rPr>
              <a:t>learn</a:t>
            </a:r>
            <a:r>
              <a:rPr lang="en-US" sz="2800" dirty="0">
                <a:latin typeface="Times New Roman" pitchFamily="18" charset="0"/>
                <a:cs typeface="Times New Roman" pitchFamily="18" charset="0"/>
              </a:rPr>
              <a:t> from experience E with respect to some class of tasks T and performance measure P, if its performance at tasks in T as measured by P,  and improves with experience E.</a:t>
            </a:r>
            <a:endParaRPr lang="en-IN" sz="2800" dirty="0"/>
          </a:p>
        </p:txBody>
      </p:sp>
      <p:sp>
        <p:nvSpPr>
          <p:cNvPr id="4" name="Footer Placeholder 3">
            <a:extLst>
              <a:ext uri="{FF2B5EF4-FFF2-40B4-BE49-F238E27FC236}">
                <a16:creationId xmlns:a16="http://schemas.microsoft.com/office/drawing/2014/main" id="{01D19C6F-DF43-4994-BEAC-00F3096A25ED}"/>
              </a:ext>
            </a:extLst>
          </p:cNvPr>
          <p:cNvSpPr>
            <a:spLocks noGrp="1"/>
          </p:cNvSpPr>
          <p:nvPr>
            <p:ph type="ftr" sz="quarter" idx="11"/>
          </p:nvPr>
        </p:nvSpPr>
        <p:spPr>
          <a:xfrm>
            <a:off x="3124200" y="6356350"/>
            <a:ext cx="3320008"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0437F892-6834-4C8E-8A74-5E7A0DD0BFFC}"/>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6" name="Picture 5" descr="Related image">
            <a:extLst>
              <a:ext uri="{FF2B5EF4-FFF2-40B4-BE49-F238E27FC236}">
                <a16:creationId xmlns:a16="http://schemas.microsoft.com/office/drawing/2014/main" id="{D9775636-249E-4B94-8675-53837249BB01}"/>
              </a:ext>
            </a:extLst>
          </p:cNvPr>
          <p:cNvPicPr/>
          <p:nvPr/>
        </p:nvPicPr>
        <p:blipFill>
          <a:blip r:embed="rId2"/>
          <a:srcRect l="3793" t="21970" r="3781" b="23464"/>
          <a:stretch>
            <a:fillRect/>
          </a:stretch>
        </p:blipFill>
        <p:spPr bwMode="auto">
          <a:xfrm>
            <a:off x="107504" y="116632"/>
            <a:ext cx="1622550" cy="828000"/>
          </a:xfrm>
          <a:prstGeom prst="rect">
            <a:avLst/>
          </a:prstGeom>
          <a:noFill/>
          <a:ln w="9525">
            <a:noFill/>
            <a:miter lim="800000"/>
            <a:headEnd/>
            <a:tailEnd/>
          </a:ln>
        </p:spPr>
      </p:pic>
    </p:spTree>
    <p:extLst>
      <p:ext uri="{BB962C8B-B14F-4D97-AF65-F5344CB8AC3E}">
        <p14:creationId xmlns:p14="http://schemas.microsoft.com/office/powerpoint/2010/main" val="1165758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255199" y="362388"/>
            <a:ext cx="6419056" cy="648072"/>
          </a:xfrm>
        </p:spPr>
        <p:txBody>
          <a:bodyPr>
            <a:normAutofit fontScale="90000"/>
          </a:bodyPr>
          <a:lstStyle/>
          <a:p>
            <a:r>
              <a:rPr lang="en-US" sz="4000" b="1" dirty="0">
                <a:latin typeface="Times New Roman" pitchFamily="18" charset="0"/>
                <a:cs typeface="Times New Roman" pitchFamily="18" charset="0"/>
              </a:rPr>
              <a:t>Choosing Training Experience</a:t>
            </a:r>
            <a:br>
              <a:rPr lang="en-US" sz="4000" b="1" dirty="0">
                <a:latin typeface="Times New Roman" pitchFamily="18" charset="0"/>
                <a:cs typeface="Times New Roman" pitchFamily="18" charset="0"/>
              </a:rPr>
            </a:br>
            <a:r>
              <a:rPr lang="en-US" sz="4000" b="1" dirty="0">
                <a:solidFill>
                  <a:srgbClr val="FF0000"/>
                </a:solidFill>
                <a:latin typeface="Times New Roman" pitchFamily="18" charset="0"/>
                <a:cs typeface="Times New Roman" pitchFamily="18" charset="0"/>
              </a:rPr>
              <a:t>(Example: Playing Chess)</a:t>
            </a:r>
            <a:endParaRPr lang="en-IN" dirty="0">
              <a:solidFill>
                <a:srgbClr val="FF0000"/>
              </a:solidFill>
            </a:endParaRPr>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446856" y="1279301"/>
            <a:ext cx="8517632" cy="452596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The key attributes of training experience.</a:t>
            </a:r>
          </a:p>
          <a:p>
            <a:pPr marL="571500" indent="-571500" algn="just">
              <a:buAutoNum type="romanLcParenBoth"/>
            </a:pPr>
            <a:r>
              <a:rPr lang="en-US" sz="3600" dirty="0">
                <a:latin typeface="Times New Roman" panose="02020603050405020304" pitchFamily="18" charset="0"/>
                <a:cs typeface="Times New Roman" panose="02020603050405020304" pitchFamily="18" charset="0"/>
              </a:rPr>
              <a:t>Direct or Indirect examples</a:t>
            </a:r>
          </a:p>
          <a:p>
            <a:pPr marL="571500" indent="-571500" algn="just">
              <a:buAutoNum type="romanLcParenBoth"/>
            </a:pPr>
            <a:r>
              <a:rPr lang="en-US" altLang="en-US" sz="3600" dirty="0">
                <a:solidFill>
                  <a:srgbClr val="000000"/>
                </a:solidFill>
                <a:latin typeface="Times New Roman" panose="02020603050405020304" pitchFamily="18" charset="0"/>
                <a:cs typeface="Times New Roman" panose="02020603050405020304" pitchFamily="18" charset="0"/>
              </a:rPr>
              <a:t> Controlled or uncontrolled sequence of training examples.</a:t>
            </a:r>
          </a:p>
          <a:p>
            <a:pPr marL="571500" indent="-571500">
              <a:buAutoNum type="romanLcParenBoth"/>
            </a:pPr>
            <a:r>
              <a:rPr lang="en-US" sz="3600" dirty="0">
                <a:latin typeface="Times New Roman" panose="02020603050405020304" pitchFamily="18" charset="0"/>
                <a:cs typeface="Times New Roman" panose="02020603050405020304" pitchFamily="18" charset="0"/>
              </a:rPr>
              <a:t> The test data is best described by testing data</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20</a:t>
            </a:fld>
            <a:endParaRPr lang="en-US"/>
          </a:p>
        </p:txBody>
      </p:sp>
      <p:pic>
        <p:nvPicPr>
          <p:cNvPr id="6" name="Picture 5" descr="Related image">
            <a:extLst>
              <a:ext uri="{FF2B5EF4-FFF2-40B4-BE49-F238E27FC236}">
                <a16:creationId xmlns:a16="http://schemas.microsoft.com/office/drawing/2014/main" id="{1DF6E3B3-DF60-4A29-BECB-0783B76F39D4}"/>
              </a:ext>
            </a:extLst>
          </p:cNvPr>
          <p:cNvPicPr/>
          <p:nvPr/>
        </p:nvPicPr>
        <p:blipFill>
          <a:blip r:embed="rId2"/>
          <a:srcRect l="3793" t="21970" r="3781" b="23464"/>
          <a:stretch>
            <a:fillRect/>
          </a:stretch>
        </p:blipFill>
        <p:spPr bwMode="auto">
          <a:xfrm>
            <a:off x="107504" y="33148"/>
            <a:ext cx="1622550" cy="871034"/>
          </a:xfrm>
          <a:prstGeom prst="rect">
            <a:avLst/>
          </a:prstGeom>
          <a:noFill/>
          <a:ln w="9525">
            <a:noFill/>
            <a:miter lim="800000"/>
            <a:headEnd/>
            <a:tailEnd/>
          </a:ln>
        </p:spPr>
      </p:pic>
      <p:sp>
        <p:nvSpPr>
          <p:cNvPr id="7" name="Rectangle 1"/>
          <p:cNvSpPr>
            <a:spLocks noChangeArrowheads="1"/>
          </p:cNvSpPr>
          <p:nvPr/>
        </p:nvSpPr>
        <p:spPr bwMode="auto">
          <a:xfrm>
            <a:off x="0" y="-13849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351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188963"/>
            <a:ext cx="6923112" cy="1296144"/>
          </a:xfrm>
        </p:spPr>
        <p:txBody>
          <a:bodyPr>
            <a:normAutofit fontScale="90000"/>
          </a:bodyPr>
          <a:lstStyle/>
          <a:p>
            <a:r>
              <a:rPr lang="en-US" b="1" dirty="0">
                <a:latin typeface="Times New Roman" pitchFamily="18" charset="0"/>
                <a:cs typeface="Times New Roman" pitchFamily="18" charset="0"/>
              </a:rPr>
              <a:t>Learning Algorithm</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p:txBody>
          <a:bodyPr/>
          <a:lstStyle/>
          <a:p>
            <a:r>
              <a:rPr lang="en-US" sz="2800" dirty="0">
                <a:latin typeface="Times New Roman" pitchFamily="18" charset="0"/>
                <a:cs typeface="Times New Roman" pitchFamily="18" charset="0"/>
              </a:rPr>
              <a:t>In order to learn the (approximated) target function we require:</a:t>
            </a:r>
          </a:p>
          <a:p>
            <a:pPr marL="971550" lvl="1" indent="-514350">
              <a:buFont typeface="+mj-lt"/>
              <a:buAutoNum type="arabicPeriod"/>
            </a:pPr>
            <a:r>
              <a:rPr lang="en-US" dirty="0">
                <a:latin typeface="Times New Roman" pitchFamily="18" charset="0"/>
                <a:cs typeface="Times New Roman" pitchFamily="18" charset="0"/>
              </a:rPr>
              <a:t>A set of training examples (input arguments) </a:t>
            </a:r>
          </a:p>
          <a:p>
            <a:pPr marL="971550" lvl="1" indent="-514350">
              <a:buFont typeface="+mj-lt"/>
              <a:buAutoNum type="arabicPeriod"/>
            </a:pPr>
            <a:r>
              <a:rPr lang="en-US" dirty="0">
                <a:latin typeface="Times New Roman" pitchFamily="18" charset="0"/>
                <a:cs typeface="Times New Roman" pitchFamily="18" charset="0"/>
              </a:rPr>
              <a:t> A rule for estimating the value corresponding to each training example (if this is not directly available) </a:t>
            </a:r>
          </a:p>
          <a:p>
            <a:pPr marL="971550" lvl="1" indent="-514350">
              <a:buFont typeface="+mj-lt"/>
              <a:buAutoNum type="arabicPeriod"/>
            </a:pPr>
            <a:r>
              <a:rPr lang="en-US" dirty="0">
                <a:latin typeface="Times New Roman" pitchFamily="18" charset="0"/>
                <a:cs typeface="Times New Roman" pitchFamily="18" charset="0"/>
              </a:rPr>
              <a:t>An algorithm for choosing the function that best fits the training data</a:t>
            </a:r>
          </a:p>
          <a:p>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21</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Tree>
    <p:extLst>
      <p:ext uri="{BB962C8B-B14F-4D97-AF65-F5344CB8AC3E}">
        <p14:creationId xmlns:p14="http://schemas.microsoft.com/office/powerpoint/2010/main" val="2086068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fontScale="90000"/>
          </a:bodyPr>
          <a:lstStyle/>
          <a:p>
            <a:r>
              <a:rPr lang="en-US" b="1" dirty="0">
                <a:latin typeface="Times New Roman" pitchFamily="18" charset="0"/>
                <a:cs typeface="Times New Roman" pitchFamily="18" charset="0"/>
              </a:rPr>
              <a:t>Mathematical Understanding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fontScale="92500" lnSpcReduction="10000"/>
              </a:bodyPr>
              <a:lstStyle/>
              <a:p>
                <a:pPr marL="0" indent="0">
                  <a:buNone/>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A dataset (D) comprise of two types of features as:</a:t>
                </a:r>
              </a:p>
              <a:p>
                <a:pPr>
                  <a:buFont typeface="Wingdings" panose="05000000000000000000" pitchFamily="2" charset="2"/>
                  <a:buChar char="§"/>
                </a:pPr>
                <a:r>
                  <a:rPr lang="en-IN" sz="2800" b="1" dirty="0">
                    <a:solidFill>
                      <a:schemeClr val="accent2">
                        <a:lumMod val="50000"/>
                      </a:schemeClr>
                    </a:solidFill>
                    <a:latin typeface="Times New Roman" panose="02020603050405020304" pitchFamily="18" charset="0"/>
                    <a:cs typeface="Times New Roman" panose="02020603050405020304" pitchFamily="18" charset="0"/>
                  </a:rPr>
                  <a:t>A set of features </a:t>
                </a:r>
                <a14:m>
                  <m:oMath xmlns:m="http://schemas.openxmlformats.org/officeDocument/2006/math">
                    <m:r>
                      <a:rPr lang="en-US" sz="2800" b="1" i="1">
                        <a:solidFill>
                          <a:schemeClr val="accent2">
                            <a:lumMod val="50000"/>
                          </a:schemeClr>
                        </a:solidFill>
                        <a:latin typeface="Cambria Math" panose="02040503050406030204" pitchFamily="18" charset="0"/>
                        <a:cs typeface="Times New Roman" panose="02020603050405020304" pitchFamily="18" charset="0"/>
                      </a:rPr>
                      <m:t>𝐗</m:t>
                    </m:r>
                    <m:r>
                      <a:rPr lang="en-US" sz="2800" b="1" i="0"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smtClean="0">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smtClean="0">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𝟏</m:t>
                        </m:r>
                      </m:sub>
                    </m:sSub>
                  </m:oMath>
                </a14:m>
                <a:r>
                  <a:rPr lang="en-IN" sz="2800" b="1" dirty="0">
                    <a:solidFill>
                      <a:schemeClr val="accent2">
                        <a:lumMod val="50000"/>
                      </a:schemeClr>
                    </a:solidFill>
                    <a:latin typeface="Times New Roman" panose="02020603050405020304" pitchFamily="18" charset="0"/>
                    <a:cs typeface="Times New Roman" panose="02020603050405020304" pitchFamily="18" charset="0"/>
                  </a:rPr>
                  <a:t>,</a:t>
                </a:r>
                <a:r>
                  <a:rPr lang="en-IN" sz="2800" b="1" dirty="0">
                    <a:solidFill>
                      <a:schemeClr val="accent2">
                        <a:lumMod val="50000"/>
                      </a:schemeClr>
                    </a:solidFill>
                    <a:cs typeface="Times New Roman" panose="02020603050405020304" pitchFamily="18" charset="0"/>
                  </a:rPr>
                  <a:t> </a:t>
                </a:r>
                <a14:m>
                  <m:oMath xmlns:m="http://schemas.openxmlformats.org/officeDocument/2006/math">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𝟐</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𝟑</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𝒏</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oMath>
                </a14:m>
                <a:endParaRPr lang="en-IN" sz="2800" b="1" dirty="0">
                  <a:solidFill>
                    <a:schemeClr val="accent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800" b="1" dirty="0">
                    <a:solidFill>
                      <a:schemeClr val="accent2">
                        <a:lumMod val="50000"/>
                      </a:schemeClr>
                    </a:solidFill>
                    <a:latin typeface="Times New Roman" panose="02020603050405020304" pitchFamily="18" charset="0"/>
                    <a:cs typeface="Times New Roman" panose="02020603050405020304" pitchFamily="18" charset="0"/>
                  </a:rPr>
                  <a:t>A target feature </a:t>
                </a:r>
                <a14:m>
                  <m:oMath xmlns:m="http://schemas.openxmlformats.org/officeDocument/2006/math">
                    <m:r>
                      <a:rPr lang="en-US" sz="2800" b="1" i="0" smtClean="0">
                        <a:solidFill>
                          <a:schemeClr val="accent2">
                            <a:lumMod val="50000"/>
                          </a:schemeClr>
                        </a:solidFill>
                        <a:latin typeface="Cambria Math" panose="02040503050406030204" pitchFamily="18" charset="0"/>
                        <a:cs typeface="Times New Roman" panose="02020603050405020304" pitchFamily="18" charset="0"/>
                      </a:rPr>
                      <m:t>𝐘</m:t>
                    </m:r>
                    <m:r>
                      <a:rPr lang="en-US" sz="2800" b="1" i="0" smtClean="0">
                        <a:solidFill>
                          <a:schemeClr val="accent2">
                            <a:lumMod val="50000"/>
                          </a:schemeClr>
                        </a:solidFill>
                        <a:latin typeface="Cambria Math" panose="02040503050406030204" pitchFamily="18" charset="0"/>
                        <a:cs typeface="Times New Roman" panose="02020603050405020304" pitchFamily="18" charset="0"/>
                      </a:rPr>
                      <m:t>=</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𝒇</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𝒙</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oMath>
                </a14:m>
                <a:endParaRPr lang="en-IN" sz="2800" b="1" dirty="0">
                  <a:solidFill>
                    <a:schemeClr val="accent2">
                      <a:lumMod val="50000"/>
                    </a:schemeClr>
                  </a:solidFill>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Learner</a:t>
                </a:r>
              </a:p>
              <a:p>
                <a:pPr marL="0" indent="0" algn="ctr">
                  <a:buNone/>
                </a:pPr>
                <a:r>
                  <a:rPr lang="en-IN" sz="2800" b="1" dirty="0">
                    <a:solidFill>
                      <a:srgbClr val="C00000"/>
                    </a:solidFill>
                    <a:latin typeface="Times New Roman" panose="02020603050405020304" pitchFamily="18" charset="0"/>
                    <a:cs typeface="Times New Roman" panose="02020603050405020304" pitchFamily="18" charset="0"/>
                  </a:rPr>
                  <a:t>To estimate the function </a:t>
                </a:r>
                <a14:m>
                  <m:oMath xmlns:m="http://schemas.openxmlformats.org/officeDocument/2006/math">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𝒀</m:t>
                        </m:r>
                      </m:e>
                    </m:acc>
                    <m:r>
                      <a:rPr lang="en-US" sz="2800" b="1" i="1" smtClean="0">
                        <a:solidFill>
                          <a:srgbClr val="C00000"/>
                        </a:solidFill>
                        <a:latin typeface="Cambria Math" panose="02040503050406030204" pitchFamily="18" charset="0"/>
                        <a:cs typeface="Times New Roman" panose="02020603050405020304" pitchFamily="18" charset="0"/>
                      </a:rPr>
                      <m:t>=</m:t>
                    </m:r>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𝒇</m:t>
                        </m:r>
                      </m:e>
                    </m:acc>
                    <m:r>
                      <a:rPr lang="en-US" sz="2800" b="1" i="1">
                        <a:solidFill>
                          <a:srgbClr val="C00000"/>
                        </a:solidFill>
                        <a:latin typeface="Cambria Math" panose="02040503050406030204" pitchFamily="18" charset="0"/>
                        <a:cs typeface="Times New Roman" panose="02020603050405020304" pitchFamily="18" charset="0"/>
                      </a:rPr>
                      <m:t>(</m:t>
                    </m:r>
                    <m:r>
                      <a:rPr lang="en-US" sz="2800" b="1" i="1">
                        <a:solidFill>
                          <a:srgbClr val="C00000"/>
                        </a:solidFill>
                        <a:latin typeface="Cambria Math" panose="02040503050406030204" pitchFamily="18" charset="0"/>
                        <a:cs typeface="Times New Roman" panose="02020603050405020304" pitchFamily="18" charset="0"/>
                      </a:rPr>
                      <m:t>𝒙</m:t>
                    </m:r>
                    <m:r>
                      <a:rPr lang="en-US" sz="2800" b="1" i="1">
                        <a:solidFill>
                          <a:srgbClr val="C00000"/>
                        </a:solidFill>
                        <a:latin typeface="Cambria Math" panose="02040503050406030204" pitchFamily="18" charset="0"/>
                        <a:cs typeface="Times New Roman" panose="02020603050405020304" pitchFamily="18" charset="0"/>
                      </a:rPr>
                      <m:t>)</m:t>
                    </m:r>
                  </m:oMath>
                </a14:m>
                <a:r>
                  <a:rPr lang="en-IN" sz="2800" b="1" dirty="0">
                    <a:solidFill>
                      <a:srgbClr val="C00000"/>
                    </a:solidFill>
                    <a:latin typeface="Times New Roman" panose="02020603050405020304" pitchFamily="18" charset="0"/>
                    <a:cs typeface="Times New Roman" panose="02020603050405020304" pitchFamily="18" charset="0"/>
                  </a:rPr>
                  <a:t> from D, where,</a:t>
                </a:r>
                <a:r>
                  <a:rPr lang="en-IN" sz="2800" b="1"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1" i="1">
                            <a:solidFill>
                              <a:srgbClr val="7030A0"/>
                            </a:solidFill>
                            <a:latin typeface="Cambria Math" panose="02040503050406030204" pitchFamily="18" charset="0"/>
                            <a:cs typeface="Times New Roman" panose="02020603050405020304" pitchFamily="18" charset="0"/>
                          </a:rPr>
                        </m:ctrlPr>
                      </m:accPr>
                      <m:e>
                        <m:r>
                          <a:rPr lang="en-US" sz="2800" b="1" i="1">
                            <a:solidFill>
                              <a:srgbClr val="7030A0"/>
                            </a:solidFill>
                            <a:latin typeface="Cambria Math" panose="02040503050406030204" pitchFamily="18" charset="0"/>
                            <a:cs typeface="Times New Roman" panose="02020603050405020304" pitchFamily="18" charset="0"/>
                          </a:rPr>
                          <m:t>𝒀</m:t>
                        </m:r>
                      </m:e>
                    </m:acc>
                    <m:r>
                      <a:rPr lang="en-US" sz="2800" b="1" i="1">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cs typeface="Times New Roman" panose="02020603050405020304" pitchFamily="18" charset="0"/>
                      </a:rPr>
                      <m:t>𝒇</m:t>
                    </m:r>
                    <m:d>
                      <m:dPr>
                        <m:ctrlPr>
                          <a:rPr lang="en-US" sz="2800" b="1" i="1">
                            <a:solidFill>
                              <a:srgbClr val="7030A0"/>
                            </a:solidFill>
                            <a:latin typeface="Cambria Math" panose="02040503050406030204" pitchFamily="18" charset="0"/>
                            <a:cs typeface="Times New Roman" panose="02020603050405020304" pitchFamily="18" charset="0"/>
                          </a:rPr>
                        </m:ctrlPr>
                      </m:dPr>
                      <m:e>
                        <m:r>
                          <a:rPr lang="en-US" sz="2800" b="1" i="1">
                            <a:solidFill>
                              <a:srgbClr val="7030A0"/>
                            </a:solidFill>
                            <a:latin typeface="Cambria Math" panose="02040503050406030204" pitchFamily="18" charset="0"/>
                            <a:cs typeface="Times New Roman" panose="02020603050405020304" pitchFamily="18" charset="0"/>
                          </a:rPr>
                          <m:t>𝒙</m:t>
                        </m:r>
                      </m:e>
                    </m:d>
                    <m:r>
                      <a:rPr lang="en-US" sz="2800" b="1" i="1" smtClean="0">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𝜺</m:t>
                    </m:r>
                  </m:oMath>
                </a14:m>
                <a:endParaRPr lang="en-IN" sz="2800" b="1" dirty="0">
                  <a:solidFill>
                    <a:srgbClr val="7030A0"/>
                  </a:solidFill>
                  <a:latin typeface="Times New Roman" panose="02020603050405020304" pitchFamily="18" charset="0"/>
                  <a:cs typeface="Times New Roman" panose="02020603050405020304" pitchFamily="18" charset="0"/>
                </a:endParaRPr>
              </a:p>
              <a:p>
                <a:pPr marL="0" indent="0" algn="ctr">
                  <a:buNone/>
                </a:pPr>
                <a:endParaRPr lang="en-IN" sz="2800" b="1"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a:t>
                </a:r>
                <a:r>
                  <a:rPr lang="en-IN" sz="2800" b="1" dirty="0" err="1">
                    <a:solidFill>
                      <a:schemeClr val="bg2">
                        <a:lumMod val="10000"/>
                      </a:schemeClr>
                    </a:solidFill>
                    <a:latin typeface="Times New Roman" panose="02020603050405020304" pitchFamily="18" charset="0"/>
                    <a:cs typeface="Times New Roman" panose="02020603050405020304" pitchFamily="18" charset="0"/>
                  </a:rPr>
                  <a:t>Reasoner</a:t>
                </a: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pPr marL="0" indent="0" algn="ctr">
                  <a:buNone/>
                </a:pPr>
                <a:r>
                  <a:rPr lang="en-IN" sz="2800" b="1" dirty="0">
                    <a:solidFill>
                      <a:srgbClr val="002060"/>
                    </a:solidFill>
                    <a:latin typeface="Times New Roman" panose="02020603050405020304" pitchFamily="18" charset="0"/>
                    <a:cs typeface="Times New Roman" panose="02020603050405020304" pitchFamily="18" charset="0"/>
                  </a:rPr>
                  <a:t>To compute </a:t>
                </a:r>
                <a14:m>
                  <m:oMath xmlns:m="http://schemas.openxmlformats.org/officeDocument/2006/math">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𝒀</m:t>
                        </m:r>
                      </m:e>
                    </m:acc>
                    <m:r>
                      <a:rPr lang="en-US" sz="2800" b="1" i="1">
                        <a:solidFill>
                          <a:srgbClr val="002060"/>
                        </a:solidFill>
                        <a:latin typeface="Cambria Math" panose="02040503050406030204" pitchFamily="18" charset="0"/>
                        <a:cs typeface="Times New Roman" panose="02020603050405020304" pitchFamily="18" charset="0"/>
                      </a:rPr>
                      <m:t>=</m:t>
                    </m:r>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𝒇</m:t>
                        </m:r>
                      </m:e>
                    </m:acc>
                    <m:r>
                      <a:rPr lang="en-US" sz="2800" b="1" i="1">
                        <a:solidFill>
                          <a:srgbClr val="002060"/>
                        </a:solidFill>
                        <a:latin typeface="Cambria Math" panose="02040503050406030204" pitchFamily="18" charset="0"/>
                        <a:cs typeface="Times New Roman" panose="02020603050405020304" pitchFamily="18" charset="0"/>
                      </a:rPr>
                      <m:t>(</m:t>
                    </m:r>
                    <m:r>
                      <a:rPr lang="en-US" sz="2800" b="1" i="1">
                        <a:solidFill>
                          <a:srgbClr val="002060"/>
                        </a:solidFill>
                        <a:latin typeface="Cambria Math" panose="02040503050406030204" pitchFamily="18" charset="0"/>
                        <a:cs typeface="Times New Roman" panose="02020603050405020304" pitchFamily="18" charset="0"/>
                      </a:rPr>
                      <m:t>𝒙</m:t>
                    </m:r>
                    <m:r>
                      <a:rPr lang="en-US" sz="2800" b="1" i="1">
                        <a:solidFill>
                          <a:srgbClr val="002060"/>
                        </a:solidFill>
                        <a:latin typeface="Cambria Math" panose="02040503050406030204" pitchFamily="18" charset="0"/>
                        <a:cs typeface="Times New Roman" panose="02020603050405020304" pitchFamily="18" charset="0"/>
                      </a:rPr>
                      <m:t>)</m:t>
                    </m:r>
                  </m:oMath>
                </a14:m>
                <a:r>
                  <a:rPr lang="en-IN" sz="2800" b="1" dirty="0">
                    <a:solidFill>
                      <a:srgbClr val="002060"/>
                    </a:solidFill>
                    <a:latin typeface="Times New Roman" panose="02020603050405020304" pitchFamily="18" charset="0"/>
                    <a:cs typeface="Times New Roman" panose="02020603050405020304" pitchFamily="18" charset="0"/>
                  </a:rPr>
                  <a:t> for a new value of x.</a:t>
                </a: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DF35F61-A5F8-4D70-AE76-542F8BB90657}"/>
                  </a:ext>
                </a:extLst>
              </p:cNvPr>
              <p:cNvSpPr>
                <a:spLocks noGrp="1" noRot="1" noChangeAspect="1" noMove="1" noResize="1" noEditPoints="1" noAdjustHandles="1" noChangeArrowheads="1" noChangeShapeType="1" noTextEdit="1"/>
              </p:cNvSpPr>
              <p:nvPr>
                <p:ph idx="1"/>
              </p:nvPr>
            </p:nvSpPr>
            <p:spPr>
              <a:xfrm>
                <a:off x="457200" y="1196752"/>
                <a:ext cx="8229600" cy="4525963"/>
              </a:xfrm>
              <a:blipFill>
                <a:blip r:embed="rId2"/>
                <a:stretch>
                  <a:fillRect l="-1333" t="-20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22</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3"/>
          <a:srcRect l="3793" t="21970" r="3781" b="23464"/>
          <a:stretch>
            <a:fillRect/>
          </a:stretch>
        </p:blipFill>
        <p:spPr bwMode="auto">
          <a:xfrm>
            <a:off x="142920" y="167402"/>
            <a:ext cx="1622550" cy="871034"/>
          </a:xfrm>
          <a:prstGeom prst="rect">
            <a:avLst/>
          </a:prstGeom>
          <a:noFill/>
          <a:ln w="9525">
            <a:noFill/>
            <a:miter lim="800000"/>
            <a:headEnd/>
            <a:tailEnd/>
          </a:ln>
        </p:spPr>
      </p:pic>
    </p:spTree>
    <p:extLst>
      <p:ext uri="{BB962C8B-B14F-4D97-AF65-F5344CB8AC3E}">
        <p14:creationId xmlns:p14="http://schemas.microsoft.com/office/powerpoint/2010/main" val="119010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fontScale="90000"/>
          </a:bodyPr>
          <a:lstStyle/>
          <a:p>
            <a:r>
              <a:rPr lang="en-US" b="1" dirty="0">
                <a:latin typeface="Times New Roman" pitchFamily="18" charset="0"/>
                <a:cs typeface="Times New Roman" pitchFamily="18" charset="0"/>
              </a:rPr>
              <a:t>Mathematical Understanding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fontScale="92500" lnSpcReduction="10000"/>
              </a:bodyPr>
              <a:lstStyle/>
              <a:p>
                <a:pPr marL="0" indent="0">
                  <a:buNone/>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A dataset (D) comprise of two types of features as:</a:t>
                </a:r>
              </a:p>
              <a:p>
                <a:pPr>
                  <a:buFont typeface="Wingdings" panose="05000000000000000000" pitchFamily="2" charset="2"/>
                  <a:buChar char="§"/>
                </a:pPr>
                <a:r>
                  <a:rPr lang="en-IN" sz="2800" b="1" dirty="0">
                    <a:solidFill>
                      <a:schemeClr val="accent2">
                        <a:lumMod val="50000"/>
                      </a:schemeClr>
                    </a:solidFill>
                    <a:latin typeface="Times New Roman" panose="02020603050405020304" pitchFamily="18" charset="0"/>
                    <a:cs typeface="Times New Roman" panose="02020603050405020304" pitchFamily="18" charset="0"/>
                  </a:rPr>
                  <a:t>A set of features </a:t>
                </a:r>
                <a14:m>
                  <m:oMath xmlns:m="http://schemas.openxmlformats.org/officeDocument/2006/math">
                    <m:r>
                      <a:rPr lang="en-US" sz="2800" b="1" i="1">
                        <a:solidFill>
                          <a:schemeClr val="accent2">
                            <a:lumMod val="50000"/>
                          </a:schemeClr>
                        </a:solidFill>
                        <a:latin typeface="Cambria Math" panose="02040503050406030204" pitchFamily="18" charset="0"/>
                        <a:cs typeface="Times New Roman" panose="02020603050405020304" pitchFamily="18" charset="0"/>
                      </a:rPr>
                      <m:t>𝐗</m:t>
                    </m:r>
                    <m:r>
                      <a:rPr lang="en-US" sz="2800" b="1" i="0"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smtClean="0">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smtClean="0">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𝟏</m:t>
                        </m:r>
                      </m:sub>
                    </m:sSub>
                  </m:oMath>
                </a14:m>
                <a:r>
                  <a:rPr lang="en-IN" sz="2800" b="1" dirty="0">
                    <a:solidFill>
                      <a:schemeClr val="accent2">
                        <a:lumMod val="50000"/>
                      </a:schemeClr>
                    </a:solidFill>
                    <a:latin typeface="Times New Roman" panose="02020603050405020304" pitchFamily="18" charset="0"/>
                    <a:cs typeface="Times New Roman" panose="02020603050405020304" pitchFamily="18" charset="0"/>
                  </a:rPr>
                  <a:t>,</a:t>
                </a:r>
                <a:r>
                  <a:rPr lang="en-IN" sz="2800" b="1" dirty="0">
                    <a:solidFill>
                      <a:schemeClr val="accent2">
                        <a:lumMod val="50000"/>
                      </a:schemeClr>
                    </a:solidFill>
                    <a:cs typeface="Times New Roman" panose="02020603050405020304" pitchFamily="18" charset="0"/>
                  </a:rPr>
                  <a:t> </a:t>
                </a:r>
                <a14:m>
                  <m:oMath xmlns:m="http://schemas.openxmlformats.org/officeDocument/2006/math">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𝟐</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𝟑</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sSub>
                      <m:sSubPr>
                        <m:ctrlPr>
                          <a:rPr lang="en-IN" sz="2800" b="1" i="1">
                            <a:solidFill>
                              <a:schemeClr val="accent2">
                                <a:lumMod val="50000"/>
                              </a:schemeClr>
                            </a:solidFill>
                            <a:latin typeface="Cambria Math" panose="02040503050406030204" pitchFamily="18" charset="0"/>
                            <a:cs typeface="Times New Roman" panose="02020603050405020304" pitchFamily="18" charset="0"/>
                          </a:rPr>
                        </m:ctrlPr>
                      </m:sSubPr>
                      <m:e>
                        <m:r>
                          <a:rPr lang="en-US" sz="2800" b="1" i="1">
                            <a:solidFill>
                              <a:schemeClr val="accent2">
                                <a:lumMod val="50000"/>
                              </a:schemeClr>
                            </a:solidFill>
                            <a:latin typeface="Cambria Math" panose="02040503050406030204" pitchFamily="18" charset="0"/>
                            <a:cs typeface="Times New Roman" panose="02020603050405020304" pitchFamily="18" charset="0"/>
                          </a:rPr>
                          <m:t>𝒙</m:t>
                        </m:r>
                      </m:e>
                      <m:sub>
                        <m:r>
                          <a:rPr lang="en-US" sz="2800" b="1" i="1" smtClean="0">
                            <a:solidFill>
                              <a:schemeClr val="accent2">
                                <a:lumMod val="50000"/>
                              </a:schemeClr>
                            </a:solidFill>
                            <a:latin typeface="Cambria Math" panose="02040503050406030204" pitchFamily="18" charset="0"/>
                            <a:cs typeface="Times New Roman" panose="02020603050405020304" pitchFamily="18" charset="0"/>
                          </a:rPr>
                          <m:t>𝒏</m:t>
                        </m:r>
                      </m:sub>
                    </m:sSub>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oMath>
                </a14:m>
                <a:endParaRPr lang="en-IN" sz="2800" b="1" dirty="0">
                  <a:solidFill>
                    <a:schemeClr val="accent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800" b="1" dirty="0">
                    <a:solidFill>
                      <a:schemeClr val="accent2">
                        <a:lumMod val="50000"/>
                      </a:schemeClr>
                    </a:solidFill>
                    <a:latin typeface="Times New Roman" panose="02020603050405020304" pitchFamily="18" charset="0"/>
                    <a:cs typeface="Times New Roman" panose="02020603050405020304" pitchFamily="18" charset="0"/>
                  </a:rPr>
                  <a:t>A target feature </a:t>
                </a:r>
                <a14:m>
                  <m:oMath xmlns:m="http://schemas.openxmlformats.org/officeDocument/2006/math">
                    <m:r>
                      <a:rPr lang="en-US" sz="2800" b="1" i="0" smtClean="0">
                        <a:solidFill>
                          <a:schemeClr val="accent2">
                            <a:lumMod val="50000"/>
                          </a:schemeClr>
                        </a:solidFill>
                        <a:latin typeface="Cambria Math" panose="02040503050406030204" pitchFamily="18" charset="0"/>
                        <a:cs typeface="Times New Roman" panose="02020603050405020304" pitchFamily="18" charset="0"/>
                      </a:rPr>
                      <m:t>𝐘</m:t>
                    </m:r>
                    <m:r>
                      <a:rPr lang="en-US" sz="2800" b="1" i="0" smtClean="0">
                        <a:solidFill>
                          <a:schemeClr val="accent2">
                            <a:lumMod val="50000"/>
                          </a:schemeClr>
                        </a:solidFill>
                        <a:latin typeface="Cambria Math" panose="02040503050406030204" pitchFamily="18" charset="0"/>
                        <a:cs typeface="Times New Roman" panose="02020603050405020304" pitchFamily="18" charset="0"/>
                      </a:rPr>
                      <m:t>=</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𝒇</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𝒙</m:t>
                    </m:r>
                    <m:r>
                      <a:rPr lang="en-US" sz="2800" b="1" i="1" smtClean="0">
                        <a:solidFill>
                          <a:schemeClr val="accent2">
                            <a:lumMod val="50000"/>
                          </a:schemeClr>
                        </a:solidFill>
                        <a:latin typeface="Cambria Math" panose="02040503050406030204" pitchFamily="18" charset="0"/>
                        <a:cs typeface="Times New Roman" panose="02020603050405020304" pitchFamily="18" charset="0"/>
                      </a:rPr>
                      <m:t>)</m:t>
                    </m:r>
                  </m:oMath>
                </a14:m>
                <a:endParaRPr lang="en-IN" sz="2800" b="1" dirty="0">
                  <a:solidFill>
                    <a:schemeClr val="accent2">
                      <a:lumMod val="50000"/>
                    </a:schemeClr>
                  </a:solidFill>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Learner</a:t>
                </a:r>
              </a:p>
              <a:p>
                <a:pPr marL="0" indent="0" algn="ctr">
                  <a:buNone/>
                </a:pPr>
                <a:r>
                  <a:rPr lang="en-IN" sz="2800" b="1" dirty="0">
                    <a:solidFill>
                      <a:srgbClr val="C00000"/>
                    </a:solidFill>
                    <a:latin typeface="Times New Roman" panose="02020603050405020304" pitchFamily="18" charset="0"/>
                    <a:cs typeface="Times New Roman" panose="02020603050405020304" pitchFamily="18" charset="0"/>
                  </a:rPr>
                  <a:t>To estimate the function </a:t>
                </a:r>
                <a14:m>
                  <m:oMath xmlns:m="http://schemas.openxmlformats.org/officeDocument/2006/math">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𝒀</m:t>
                        </m:r>
                      </m:e>
                    </m:acc>
                    <m:r>
                      <a:rPr lang="en-US" sz="2800" b="1" i="1" smtClean="0">
                        <a:solidFill>
                          <a:srgbClr val="C00000"/>
                        </a:solidFill>
                        <a:latin typeface="Cambria Math" panose="02040503050406030204" pitchFamily="18" charset="0"/>
                        <a:cs typeface="Times New Roman" panose="02020603050405020304" pitchFamily="18" charset="0"/>
                      </a:rPr>
                      <m:t>=</m:t>
                    </m:r>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𝒇</m:t>
                        </m:r>
                      </m:e>
                    </m:acc>
                    <m:r>
                      <a:rPr lang="en-US" sz="2800" b="1" i="1">
                        <a:solidFill>
                          <a:srgbClr val="C00000"/>
                        </a:solidFill>
                        <a:latin typeface="Cambria Math" panose="02040503050406030204" pitchFamily="18" charset="0"/>
                        <a:cs typeface="Times New Roman" panose="02020603050405020304" pitchFamily="18" charset="0"/>
                      </a:rPr>
                      <m:t>(</m:t>
                    </m:r>
                    <m:r>
                      <a:rPr lang="en-US" sz="2800" b="1" i="1">
                        <a:solidFill>
                          <a:srgbClr val="C00000"/>
                        </a:solidFill>
                        <a:latin typeface="Cambria Math" panose="02040503050406030204" pitchFamily="18" charset="0"/>
                        <a:cs typeface="Times New Roman" panose="02020603050405020304" pitchFamily="18" charset="0"/>
                      </a:rPr>
                      <m:t>𝒙</m:t>
                    </m:r>
                    <m:r>
                      <a:rPr lang="en-US" sz="2800" b="1" i="1">
                        <a:solidFill>
                          <a:srgbClr val="C00000"/>
                        </a:solidFill>
                        <a:latin typeface="Cambria Math" panose="02040503050406030204" pitchFamily="18" charset="0"/>
                        <a:cs typeface="Times New Roman" panose="02020603050405020304" pitchFamily="18" charset="0"/>
                      </a:rPr>
                      <m:t>)</m:t>
                    </m:r>
                  </m:oMath>
                </a14:m>
                <a:r>
                  <a:rPr lang="en-IN" sz="2800" b="1" dirty="0">
                    <a:solidFill>
                      <a:srgbClr val="C00000"/>
                    </a:solidFill>
                    <a:latin typeface="Times New Roman" panose="02020603050405020304" pitchFamily="18" charset="0"/>
                    <a:cs typeface="Times New Roman" panose="02020603050405020304" pitchFamily="18" charset="0"/>
                  </a:rPr>
                  <a:t> from D, where,</a:t>
                </a:r>
                <a:r>
                  <a:rPr lang="en-IN" sz="2800" b="1"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1" i="1">
                            <a:solidFill>
                              <a:srgbClr val="7030A0"/>
                            </a:solidFill>
                            <a:latin typeface="Cambria Math" panose="02040503050406030204" pitchFamily="18" charset="0"/>
                            <a:cs typeface="Times New Roman" panose="02020603050405020304" pitchFamily="18" charset="0"/>
                          </a:rPr>
                        </m:ctrlPr>
                      </m:accPr>
                      <m:e>
                        <m:r>
                          <a:rPr lang="en-US" sz="2800" b="1" i="1">
                            <a:solidFill>
                              <a:srgbClr val="7030A0"/>
                            </a:solidFill>
                            <a:latin typeface="Cambria Math" panose="02040503050406030204" pitchFamily="18" charset="0"/>
                            <a:cs typeface="Times New Roman" panose="02020603050405020304" pitchFamily="18" charset="0"/>
                          </a:rPr>
                          <m:t>𝒀</m:t>
                        </m:r>
                      </m:e>
                    </m:acc>
                    <m:r>
                      <a:rPr lang="en-US" sz="2800" b="1" i="1">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cs typeface="Times New Roman" panose="02020603050405020304" pitchFamily="18" charset="0"/>
                      </a:rPr>
                      <m:t>𝒇</m:t>
                    </m:r>
                    <m:d>
                      <m:dPr>
                        <m:ctrlPr>
                          <a:rPr lang="en-US" sz="2800" b="1" i="1">
                            <a:solidFill>
                              <a:srgbClr val="7030A0"/>
                            </a:solidFill>
                            <a:latin typeface="Cambria Math" panose="02040503050406030204" pitchFamily="18" charset="0"/>
                            <a:cs typeface="Times New Roman" panose="02020603050405020304" pitchFamily="18" charset="0"/>
                          </a:rPr>
                        </m:ctrlPr>
                      </m:dPr>
                      <m:e>
                        <m:r>
                          <a:rPr lang="en-US" sz="2800" b="1" i="1">
                            <a:solidFill>
                              <a:srgbClr val="7030A0"/>
                            </a:solidFill>
                            <a:latin typeface="Cambria Math" panose="02040503050406030204" pitchFamily="18" charset="0"/>
                            <a:cs typeface="Times New Roman" panose="02020603050405020304" pitchFamily="18" charset="0"/>
                          </a:rPr>
                          <m:t>𝒙</m:t>
                        </m:r>
                      </m:e>
                    </m:d>
                    <m:r>
                      <a:rPr lang="en-US" sz="2800" b="1" i="1" smtClean="0">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𝜺</m:t>
                    </m:r>
                  </m:oMath>
                </a14:m>
                <a:endParaRPr lang="en-IN" sz="2800" b="1" dirty="0">
                  <a:solidFill>
                    <a:srgbClr val="7030A0"/>
                  </a:solidFill>
                  <a:latin typeface="Times New Roman" panose="02020603050405020304" pitchFamily="18" charset="0"/>
                  <a:cs typeface="Times New Roman" panose="02020603050405020304" pitchFamily="18" charset="0"/>
                </a:endParaRPr>
              </a:p>
              <a:p>
                <a:pPr marL="0" indent="0" algn="ctr">
                  <a:buNone/>
                </a:pPr>
                <a:endParaRPr lang="en-IN" sz="2800" b="1"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a:t>
                </a:r>
                <a:r>
                  <a:rPr lang="en-IN" sz="2800" b="1" dirty="0" err="1">
                    <a:solidFill>
                      <a:schemeClr val="bg2">
                        <a:lumMod val="10000"/>
                      </a:schemeClr>
                    </a:solidFill>
                    <a:latin typeface="Times New Roman" panose="02020603050405020304" pitchFamily="18" charset="0"/>
                    <a:cs typeface="Times New Roman" panose="02020603050405020304" pitchFamily="18" charset="0"/>
                  </a:rPr>
                  <a:t>Reasoner</a:t>
                </a: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pPr marL="0" indent="0" algn="ctr">
                  <a:buNone/>
                </a:pPr>
                <a:r>
                  <a:rPr lang="en-IN" sz="2800" b="1" dirty="0">
                    <a:solidFill>
                      <a:srgbClr val="002060"/>
                    </a:solidFill>
                    <a:latin typeface="Times New Roman" panose="02020603050405020304" pitchFamily="18" charset="0"/>
                    <a:cs typeface="Times New Roman" panose="02020603050405020304" pitchFamily="18" charset="0"/>
                  </a:rPr>
                  <a:t>To compute </a:t>
                </a:r>
                <a14:m>
                  <m:oMath xmlns:m="http://schemas.openxmlformats.org/officeDocument/2006/math">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𝒀</m:t>
                        </m:r>
                      </m:e>
                    </m:acc>
                    <m:r>
                      <a:rPr lang="en-US" sz="2800" b="1" i="1">
                        <a:solidFill>
                          <a:srgbClr val="002060"/>
                        </a:solidFill>
                        <a:latin typeface="Cambria Math" panose="02040503050406030204" pitchFamily="18" charset="0"/>
                        <a:cs typeface="Times New Roman" panose="02020603050405020304" pitchFamily="18" charset="0"/>
                      </a:rPr>
                      <m:t>=</m:t>
                    </m:r>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𝒇</m:t>
                        </m:r>
                      </m:e>
                    </m:acc>
                    <m:r>
                      <a:rPr lang="en-US" sz="2800" b="1" i="1">
                        <a:solidFill>
                          <a:srgbClr val="002060"/>
                        </a:solidFill>
                        <a:latin typeface="Cambria Math" panose="02040503050406030204" pitchFamily="18" charset="0"/>
                        <a:cs typeface="Times New Roman" panose="02020603050405020304" pitchFamily="18" charset="0"/>
                      </a:rPr>
                      <m:t>(</m:t>
                    </m:r>
                    <m:r>
                      <a:rPr lang="en-US" sz="2800" b="1" i="1">
                        <a:solidFill>
                          <a:srgbClr val="002060"/>
                        </a:solidFill>
                        <a:latin typeface="Cambria Math" panose="02040503050406030204" pitchFamily="18" charset="0"/>
                        <a:cs typeface="Times New Roman" panose="02020603050405020304" pitchFamily="18" charset="0"/>
                      </a:rPr>
                      <m:t>𝒙</m:t>
                    </m:r>
                    <m:r>
                      <a:rPr lang="en-US" sz="2800" b="1" i="1">
                        <a:solidFill>
                          <a:srgbClr val="002060"/>
                        </a:solidFill>
                        <a:latin typeface="Cambria Math" panose="02040503050406030204" pitchFamily="18" charset="0"/>
                        <a:cs typeface="Times New Roman" panose="02020603050405020304" pitchFamily="18" charset="0"/>
                      </a:rPr>
                      <m:t>)</m:t>
                    </m:r>
                  </m:oMath>
                </a14:m>
                <a:r>
                  <a:rPr lang="en-IN" sz="2800" b="1" dirty="0">
                    <a:solidFill>
                      <a:srgbClr val="002060"/>
                    </a:solidFill>
                    <a:latin typeface="Times New Roman" panose="02020603050405020304" pitchFamily="18" charset="0"/>
                    <a:cs typeface="Times New Roman" panose="02020603050405020304" pitchFamily="18" charset="0"/>
                  </a:rPr>
                  <a:t> for a new value of x.</a:t>
                </a: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DF35F61-A5F8-4D70-AE76-542F8BB90657}"/>
                  </a:ext>
                </a:extLst>
              </p:cNvPr>
              <p:cNvSpPr>
                <a:spLocks noGrp="1" noRot="1" noChangeAspect="1" noMove="1" noResize="1" noEditPoints="1" noAdjustHandles="1" noChangeArrowheads="1" noChangeShapeType="1" noTextEdit="1"/>
              </p:cNvSpPr>
              <p:nvPr>
                <p:ph idx="1"/>
              </p:nvPr>
            </p:nvSpPr>
            <p:spPr>
              <a:xfrm>
                <a:off x="457200" y="1196752"/>
                <a:ext cx="8229600" cy="4525963"/>
              </a:xfrm>
              <a:blipFill>
                <a:blip r:embed="rId2"/>
                <a:stretch>
                  <a:fillRect l="-1333" t="-20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23</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3"/>
          <a:srcRect l="3793" t="21970" r="3781" b="23464"/>
          <a:stretch>
            <a:fillRect/>
          </a:stretch>
        </p:blipFill>
        <p:spPr bwMode="auto">
          <a:xfrm>
            <a:off x="142920" y="167402"/>
            <a:ext cx="1622550" cy="871034"/>
          </a:xfrm>
          <a:prstGeom prst="rect">
            <a:avLst/>
          </a:prstGeom>
          <a:noFill/>
          <a:ln w="9525">
            <a:noFill/>
            <a:miter lim="800000"/>
            <a:headEnd/>
            <a:tailEnd/>
          </a:ln>
        </p:spPr>
      </p:pic>
    </p:spTree>
    <p:extLst>
      <p:ext uri="{BB962C8B-B14F-4D97-AF65-F5344CB8AC3E}">
        <p14:creationId xmlns:p14="http://schemas.microsoft.com/office/powerpoint/2010/main" val="22626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fontScale="90000"/>
          </a:bodyPr>
          <a:lstStyle/>
          <a:p>
            <a:r>
              <a:rPr lang="en-US" b="1" dirty="0">
                <a:latin typeface="Times New Roman" pitchFamily="18" charset="0"/>
                <a:cs typeface="Times New Roman" pitchFamily="18" charset="0"/>
              </a:rPr>
              <a:t>Mathematical Understanding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24</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3538736" cy="5040560"/>
              </a:xfrm>
              <a:solidFill>
                <a:srgbClr val="FFC000"/>
              </a:solidFill>
            </p:spPr>
            <p:txBody>
              <a:bodyPr>
                <a:normAutofit/>
              </a:bodyPr>
              <a:lstStyle/>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Learner</a:t>
                </a:r>
              </a:p>
              <a:p>
                <a:pPr marL="0" indent="0" algn="ctr">
                  <a:buNone/>
                </a:pPr>
                <a:r>
                  <a:rPr lang="en-IN" sz="2800" b="1" dirty="0">
                    <a:solidFill>
                      <a:srgbClr val="C00000"/>
                    </a:solidFill>
                    <a:latin typeface="Times New Roman" panose="02020603050405020304" pitchFamily="18" charset="0"/>
                    <a:cs typeface="Times New Roman" panose="02020603050405020304" pitchFamily="18" charset="0"/>
                  </a:rPr>
                  <a:t>To estimate the function</a:t>
                </a:r>
              </a:p>
              <a:p>
                <a:pPr marL="0" indent="0" algn="ctr">
                  <a:buNone/>
                </a:pPr>
                <a:r>
                  <a:rPr lang="en-IN" sz="2800" b="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𝒀</m:t>
                        </m:r>
                      </m:e>
                    </m:acc>
                    <m:r>
                      <a:rPr lang="en-US" sz="2800" b="1" i="1" smtClean="0">
                        <a:solidFill>
                          <a:srgbClr val="C00000"/>
                        </a:solidFill>
                        <a:latin typeface="Cambria Math" panose="02040503050406030204" pitchFamily="18" charset="0"/>
                        <a:cs typeface="Times New Roman" panose="02020603050405020304" pitchFamily="18" charset="0"/>
                      </a:rPr>
                      <m:t>=</m:t>
                    </m:r>
                    <m:acc>
                      <m:accPr>
                        <m:chr m:val="̂"/>
                        <m:ctrlPr>
                          <a:rPr lang="en-US" sz="2800" b="1" i="1" smtClean="0">
                            <a:solidFill>
                              <a:srgbClr val="C00000"/>
                            </a:solidFill>
                            <a:latin typeface="Cambria Math" panose="02040503050406030204" pitchFamily="18" charset="0"/>
                            <a:cs typeface="Times New Roman" panose="02020603050405020304" pitchFamily="18" charset="0"/>
                          </a:rPr>
                        </m:ctrlPr>
                      </m:accPr>
                      <m:e>
                        <m:r>
                          <a:rPr lang="en-US" sz="2800" b="1" i="1" smtClean="0">
                            <a:solidFill>
                              <a:srgbClr val="C00000"/>
                            </a:solidFill>
                            <a:latin typeface="Cambria Math" panose="02040503050406030204" pitchFamily="18" charset="0"/>
                            <a:cs typeface="Times New Roman" panose="02020603050405020304" pitchFamily="18" charset="0"/>
                          </a:rPr>
                          <m:t>𝒇</m:t>
                        </m:r>
                      </m:e>
                    </m:acc>
                    <m:r>
                      <a:rPr lang="en-US" sz="2800" b="1" i="1">
                        <a:solidFill>
                          <a:srgbClr val="C00000"/>
                        </a:solidFill>
                        <a:latin typeface="Cambria Math" panose="02040503050406030204" pitchFamily="18" charset="0"/>
                        <a:cs typeface="Times New Roman" panose="02020603050405020304" pitchFamily="18" charset="0"/>
                      </a:rPr>
                      <m:t>(</m:t>
                    </m:r>
                    <m:r>
                      <a:rPr lang="en-US" sz="2800" b="1" i="1">
                        <a:solidFill>
                          <a:srgbClr val="C00000"/>
                        </a:solidFill>
                        <a:latin typeface="Cambria Math" panose="02040503050406030204" pitchFamily="18" charset="0"/>
                        <a:cs typeface="Times New Roman" panose="02020603050405020304" pitchFamily="18" charset="0"/>
                      </a:rPr>
                      <m:t>𝒙</m:t>
                    </m:r>
                    <m:r>
                      <a:rPr lang="en-US" sz="2800" b="1" i="1">
                        <a:solidFill>
                          <a:srgbClr val="C00000"/>
                        </a:solidFill>
                        <a:latin typeface="Cambria Math" panose="02040503050406030204" pitchFamily="18" charset="0"/>
                        <a:cs typeface="Times New Roman" panose="02020603050405020304" pitchFamily="18" charset="0"/>
                      </a:rPr>
                      <m:t>)</m:t>
                    </m:r>
                  </m:oMath>
                </a14:m>
                <a:r>
                  <a:rPr lang="en-IN" sz="2800" b="1" dirty="0">
                    <a:solidFill>
                      <a:srgbClr val="C00000"/>
                    </a:solidFill>
                    <a:latin typeface="Times New Roman" panose="02020603050405020304" pitchFamily="18" charset="0"/>
                    <a:cs typeface="Times New Roman" panose="02020603050405020304" pitchFamily="18" charset="0"/>
                  </a:rPr>
                  <a:t> from D</a:t>
                </a:r>
                <a:r>
                  <a:rPr lang="en-IN" sz="2800" b="1" dirty="0">
                    <a:solidFill>
                      <a:srgbClr val="7030A0"/>
                    </a:solidFill>
                    <a:latin typeface="Times New Roman" panose="02020603050405020304" pitchFamily="18" charset="0"/>
                    <a:cs typeface="Times New Roman" panose="02020603050405020304" pitchFamily="18" charset="0"/>
                  </a:rPr>
                  <a:t> </a:t>
                </a:r>
              </a:p>
              <a:p>
                <a:pPr marL="0" indent="0" algn="ctr">
                  <a:buNone/>
                </a:pPr>
                <a:endParaRPr lang="en-IN" sz="2800" b="1" i="1" dirty="0">
                  <a:solidFill>
                    <a:srgbClr val="7030A0"/>
                  </a:solidFill>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800" b="1" i="1">
                              <a:solidFill>
                                <a:srgbClr val="7030A0"/>
                              </a:solidFill>
                              <a:latin typeface="Cambria Math" panose="02040503050406030204" pitchFamily="18" charset="0"/>
                              <a:cs typeface="Times New Roman" panose="02020603050405020304" pitchFamily="18" charset="0"/>
                            </a:rPr>
                          </m:ctrlPr>
                        </m:accPr>
                        <m:e>
                          <m:r>
                            <a:rPr lang="en-US" sz="2800" b="1" i="1">
                              <a:solidFill>
                                <a:srgbClr val="7030A0"/>
                              </a:solidFill>
                              <a:latin typeface="Cambria Math" panose="02040503050406030204" pitchFamily="18" charset="0"/>
                              <a:cs typeface="Times New Roman" panose="02020603050405020304" pitchFamily="18" charset="0"/>
                            </a:rPr>
                            <m:t>𝒀</m:t>
                          </m:r>
                        </m:e>
                      </m:acc>
                      <m:r>
                        <a:rPr lang="en-US" sz="2800" b="1" i="1">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cs typeface="Times New Roman" panose="02020603050405020304" pitchFamily="18" charset="0"/>
                        </a:rPr>
                        <m:t>𝒇</m:t>
                      </m:r>
                      <m:d>
                        <m:dPr>
                          <m:ctrlPr>
                            <a:rPr lang="en-US" sz="2800" b="1" i="1">
                              <a:solidFill>
                                <a:srgbClr val="7030A0"/>
                              </a:solidFill>
                              <a:latin typeface="Cambria Math" panose="02040503050406030204" pitchFamily="18" charset="0"/>
                              <a:cs typeface="Times New Roman" panose="02020603050405020304" pitchFamily="18" charset="0"/>
                            </a:rPr>
                          </m:ctrlPr>
                        </m:dPr>
                        <m:e>
                          <m:r>
                            <a:rPr lang="en-US" sz="2800" b="1" i="1">
                              <a:solidFill>
                                <a:srgbClr val="7030A0"/>
                              </a:solidFill>
                              <a:latin typeface="Cambria Math" panose="02040503050406030204" pitchFamily="18" charset="0"/>
                              <a:cs typeface="Times New Roman" panose="02020603050405020304" pitchFamily="18" charset="0"/>
                            </a:rPr>
                            <m:t>𝒙</m:t>
                          </m:r>
                        </m:e>
                      </m:d>
                      <m:r>
                        <a:rPr lang="en-US" sz="2800" b="1" i="1" smtClean="0">
                          <a:solidFill>
                            <a:srgbClr val="7030A0"/>
                          </a:solidFill>
                          <a:latin typeface="Cambria Math" panose="02040503050406030204" pitchFamily="18" charset="0"/>
                          <a:cs typeface="Times New Roman" panose="02020603050405020304" pitchFamily="18" charset="0"/>
                        </a:rPr>
                        <m:t>+</m:t>
                      </m:r>
                      <m:r>
                        <a:rPr lang="en-US" sz="2800" b="1"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𝜺</m:t>
                      </m:r>
                    </m:oMath>
                  </m:oMathPara>
                </a14:m>
                <a:endParaRPr lang="en-IN" sz="2800" b="1" dirty="0">
                  <a:solidFill>
                    <a:srgbClr val="7030A0"/>
                  </a:solidFill>
                  <a:latin typeface="Times New Roman" panose="02020603050405020304" pitchFamily="18" charset="0"/>
                  <a:cs typeface="Times New Roman" panose="02020603050405020304" pitchFamily="18" charset="0"/>
                </a:endParaRPr>
              </a:p>
              <a:p>
                <a:pPr marL="0" indent="0" algn="ctr">
                  <a:buNone/>
                </a:pPr>
                <a:endParaRPr lang="en-IN" sz="2800" b="1"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IN" sz="2800" b="1" dirty="0">
                    <a:solidFill>
                      <a:schemeClr val="bg2">
                        <a:lumMod val="10000"/>
                      </a:schemeClr>
                    </a:solidFill>
                    <a:latin typeface="Times New Roman" panose="02020603050405020304" pitchFamily="18" charset="0"/>
                    <a:cs typeface="Times New Roman" panose="02020603050405020304" pitchFamily="18" charset="0"/>
                  </a:rPr>
                  <a:t>Task of </a:t>
                </a:r>
                <a:r>
                  <a:rPr lang="en-IN" sz="2800" b="1" dirty="0" err="1">
                    <a:solidFill>
                      <a:schemeClr val="bg2">
                        <a:lumMod val="10000"/>
                      </a:schemeClr>
                    </a:solidFill>
                    <a:latin typeface="Times New Roman" panose="02020603050405020304" pitchFamily="18" charset="0"/>
                    <a:cs typeface="Times New Roman" panose="02020603050405020304" pitchFamily="18" charset="0"/>
                  </a:rPr>
                  <a:t>Reasoner</a:t>
                </a: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pPr marL="0" indent="0" algn="ctr">
                  <a:buNone/>
                </a:pPr>
                <a:r>
                  <a:rPr lang="en-IN" sz="2800" b="1" dirty="0">
                    <a:solidFill>
                      <a:srgbClr val="002060"/>
                    </a:solidFill>
                    <a:latin typeface="Times New Roman" panose="02020603050405020304" pitchFamily="18" charset="0"/>
                    <a:cs typeface="Times New Roman" panose="02020603050405020304" pitchFamily="18" charset="0"/>
                  </a:rPr>
                  <a:t>To compute </a:t>
                </a:r>
                <a14:m>
                  <m:oMath xmlns:m="http://schemas.openxmlformats.org/officeDocument/2006/math">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𝒀</m:t>
                        </m:r>
                      </m:e>
                    </m:acc>
                    <m:r>
                      <a:rPr lang="en-US" sz="2800" b="1" i="1">
                        <a:solidFill>
                          <a:srgbClr val="002060"/>
                        </a:solidFill>
                        <a:latin typeface="Cambria Math" panose="02040503050406030204" pitchFamily="18" charset="0"/>
                        <a:cs typeface="Times New Roman" panose="02020603050405020304" pitchFamily="18" charset="0"/>
                      </a:rPr>
                      <m:t>=</m:t>
                    </m:r>
                    <m:acc>
                      <m:accPr>
                        <m:chr m:val="̂"/>
                        <m:ctrlPr>
                          <a:rPr lang="en-US" sz="2800" b="1" i="1">
                            <a:solidFill>
                              <a:srgbClr val="002060"/>
                            </a:solidFill>
                            <a:latin typeface="Cambria Math" panose="02040503050406030204" pitchFamily="18" charset="0"/>
                            <a:cs typeface="Times New Roman" panose="02020603050405020304" pitchFamily="18" charset="0"/>
                          </a:rPr>
                        </m:ctrlPr>
                      </m:accPr>
                      <m:e>
                        <m:r>
                          <a:rPr lang="en-US" sz="2800" b="1" i="1">
                            <a:solidFill>
                              <a:srgbClr val="002060"/>
                            </a:solidFill>
                            <a:latin typeface="Cambria Math" panose="02040503050406030204" pitchFamily="18" charset="0"/>
                            <a:cs typeface="Times New Roman" panose="02020603050405020304" pitchFamily="18" charset="0"/>
                          </a:rPr>
                          <m:t>𝒇</m:t>
                        </m:r>
                      </m:e>
                    </m:acc>
                    <m:r>
                      <a:rPr lang="en-US" sz="2800" b="1" i="1">
                        <a:solidFill>
                          <a:srgbClr val="002060"/>
                        </a:solidFill>
                        <a:latin typeface="Cambria Math" panose="02040503050406030204" pitchFamily="18" charset="0"/>
                        <a:cs typeface="Times New Roman" panose="02020603050405020304" pitchFamily="18" charset="0"/>
                      </a:rPr>
                      <m:t>(</m:t>
                    </m:r>
                    <m:r>
                      <a:rPr lang="en-US" sz="2800" b="1" i="1">
                        <a:solidFill>
                          <a:srgbClr val="002060"/>
                        </a:solidFill>
                        <a:latin typeface="Cambria Math" panose="02040503050406030204" pitchFamily="18" charset="0"/>
                        <a:cs typeface="Times New Roman" panose="02020603050405020304" pitchFamily="18" charset="0"/>
                      </a:rPr>
                      <m:t>𝒙</m:t>
                    </m:r>
                    <m:r>
                      <a:rPr lang="en-US" sz="2800" b="1" i="1">
                        <a:solidFill>
                          <a:srgbClr val="002060"/>
                        </a:solidFill>
                        <a:latin typeface="Cambria Math" panose="02040503050406030204" pitchFamily="18" charset="0"/>
                        <a:cs typeface="Times New Roman" panose="02020603050405020304" pitchFamily="18" charset="0"/>
                      </a:rPr>
                      <m:t>)</m:t>
                    </m:r>
                  </m:oMath>
                </a14:m>
                <a:r>
                  <a:rPr lang="en-IN" sz="2800" b="1" dirty="0">
                    <a:solidFill>
                      <a:srgbClr val="002060"/>
                    </a:solidFill>
                    <a:latin typeface="Times New Roman" panose="02020603050405020304" pitchFamily="18" charset="0"/>
                    <a:cs typeface="Times New Roman" panose="02020603050405020304" pitchFamily="18" charset="0"/>
                  </a:rPr>
                  <a:t> for a new value of x.</a:t>
                </a:r>
              </a:p>
              <a:p>
                <a:endParaRPr lang="en-IN" sz="2800" dirty="0">
                  <a:latin typeface="Times New Roman" panose="020206030504050203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EDF35F61-A5F8-4D70-AE76-542F8BB90657}"/>
                  </a:ext>
                </a:extLst>
              </p:cNvPr>
              <p:cNvSpPr>
                <a:spLocks noGrp="1" noRot="1" noChangeAspect="1" noMove="1" noResize="1" noEditPoints="1" noAdjustHandles="1" noChangeArrowheads="1" noChangeShapeType="1" noTextEdit="1"/>
              </p:cNvSpPr>
              <p:nvPr>
                <p:ph idx="1"/>
              </p:nvPr>
            </p:nvSpPr>
            <p:spPr>
              <a:xfrm>
                <a:off x="457200" y="1196752"/>
                <a:ext cx="3538736" cy="5040560"/>
              </a:xfrm>
              <a:blipFill>
                <a:blip r:embed="rId3"/>
                <a:stretch>
                  <a:fillRect l="-2065" t="-1209" b="-1451"/>
                </a:stretch>
              </a:blipFill>
            </p:spPr>
            <p:txBody>
              <a:bodyPr/>
              <a:lstStyle/>
              <a:p>
                <a:r>
                  <a:rPr lang="en-US">
                    <a:noFill/>
                  </a:rPr>
                  <a:t> </a:t>
                </a:r>
              </a:p>
            </p:txBody>
          </p:sp>
        </mc:Fallback>
      </mc:AlternateContent>
      <p:sp>
        <p:nvSpPr>
          <p:cNvPr id="9" name="TextBox 8"/>
          <p:cNvSpPr txBox="1"/>
          <p:nvPr/>
        </p:nvSpPr>
        <p:spPr>
          <a:xfrm>
            <a:off x="4139952" y="1196752"/>
            <a:ext cx="4896544"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Types of features (X and Y)</a:t>
            </a:r>
          </a:p>
          <a:p>
            <a:pPr marL="400050" indent="-400050">
              <a:buAutoNum type="romanLcParenBoth"/>
            </a:pPr>
            <a:r>
              <a:rPr lang="en-US" sz="2000" dirty="0">
                <a:latin typeface="Times New Roman" panose="02020603050405020304" pitchFamily="18" charset="0"/>
                <a:cs typeface="Times New Roman" panose="02020603050405020304" pitchFamily="18" charset="0"/>
              </a:rPr>
              <a:t>Categorical (such as blood group)</a:t>
            </a:r>
          </a:p>
          <a:p>
            <a:pPr marL="400050" indent="-400050">
              <a:buAutoNum type="romanLcParenBoth"/>
            </a:pPr>
            <a:r>
              <a:rPr lang="en-US" sz="2000" dirty="0">
                <a:latin typeface="Times New Roman" panose="02020603050405020304" pitchFamily="18" charset="0"/>
                <a:cs typeface="Times New Roman" panose="02020603050405020304" pitchFamily="18" charset="0"/>
              </a:rPr>
              <a:t>Ordinal (such as large, medium, or small)</a:t>
            </a:r>
          </a:p>
          <a:p>
            <a:pPr marL="400050" indent="-400050">
              <a:buAutoNum type="romanLcParenBoth"/>
            </a:pPr>
            <a:r>
              <a:rPr lang="en-US" sz="2000" dirty="0">
                <a:latin typeface="Times New Roman" panose="02020603050405020304" pitchFamily="18" charset="0"/>
                <a:cs typeface="Times New Roman" panose="02020603050405020304" pitchFamily="18" charset="0"/>
              </a:rPr>
              <a:t>Integer valued (such as no. of students)</a:t>
            </a:r>
          </a:p>
          <a:p>
            <a:pPr marL="400050" indent="-400050">
              <a:buAutoNum type="romanLcParenBoth"/>
            </a:pPr>
            <a:r>
              <a:rPr lang="en-US" sz="2000" dirty="0">
                <a:latin typeface="Times New Roman" panose="02020603050405020304" pitchFamily="18" charset="0"/>
                <a:cs typeface="Times New Roman" panose="02020603050405020304" pitchFamily="18" charset="0"/>
              </a:rPr>
              <a:t>Real valued (such as height, weight)</a:t>
            </a:r>
          </a:p>
        </p:txBody>
      </p:sp>
      <p:sp>
        <p:nvSpPr>
          <p:cNvPr id="10" name="TextBox 9"/>
          <p:cNvSpPr txBox="1"/>
          <p:nvPr/>
        </p:nvSpPr>
        <p:spPr>
          <a:xfrm>
            <a:off x="4139952" y="3034206"/>
            <a:ext cx="4896544"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Categories of features (X and Y)</a:t>
            </a:r>
          </a:p>
          <a:p>
            <a:pPr marL="400050" indent="-400050">
              <a:buAutoNum type="romanLcParenBoth"/>
            </a:pPr>
            <a:r>
              <a:rPr lang="en-US" sz="2000" dirty="0">
                <a:latin typeface="Times New Roman" panose="02020603050405020304" pitchFamily="18" charset="0"/>
                <a:cs typeface="Times New Roman" panose="02020603050405020304" pitchFamily="18" charset="0"/>
              </a:rPr>
              <a:t>Discrete</a:t>
            </a:r>
          </a:p>
          <a:p>
            <a:pPr marL="400050" indent="-400050">
              <a:buAutoNum type="romanLcParenBoth"/>
            </a:pPr>
            <a:r>
              <a:rPr lang="en-US" sz="2000" dirty="0">
                <a:latin typeface="Times New Roman" panose="02020603050405020304" pitchFamily="18" charset="0"/>
                <a:cs typeface="Times New Roman" panose="02020603050405020304" pitchFamily="18" charset="0"/>
              </a:rPr>
              <a:t>Continuous</a:t>
            </a:r>
          </a:p>
        </p:txBody>
      </p:sp>
      <p:graphicFrame>
        <p:nvGraphicFramePr>
          <p:cNvPr id="13" name="Table 12"/>
          <p:cNvGraphicFramePr>
            <a:graphicFrameLocks noGrp="1"/>
          </p:cNvGraphicFramePr>
          <p:nvPr>
            <p:extLst>
              <p:ext uri="{D42A27DB-BD31-4B8C-83A1-F6EECF244321}">
                <p14:modId xmlns:p14="http://schemas.microsoft.com/office/powerpoint/2010/main" val="1478697697"/>
              </p:ext>
            </p:extLst>
          </p:nvPr>
        </p:nvGraphicFramePr>
        <p:xfrm>
          <a:off x="4194065" y="4130620"/>
          <a:ext cx="4718270" cy="2184400"/>
        </p:xfrm>
        <a:graphic>
          <a:graphicData uri="http://schemas.openxmlformats.org/drawingml/2006/table">
            <a:tbl>
              <a:tblPr firstRow="1" bandRow="1">
                <a:tableStyleId>{5C22544A-7EE6-4342-B048-85BDC9FD1C3A}</a:tableStyleId>
              </a:tblPr>
              <a:tblGrid>
                <a:gridCol w="1219803">
                  <a:extLst>
                    <a:ext uri="{9D8B030D-6E8A-4147-A177-3AD203B41FA5}">
                      <a16:colId xmlns:a16="http://schemas.microsoft.com/office/drawing/2014/main" val="1346968791"/>
                    </a:ext>
                  </a:extLst>
                </a:gridCol>
                <a:gridCol w="924962">
                  <a:extLst>
                    <a:ext uri="{9D8B030D-6E8A-4147-A177-3AD203B41FA5}">
                      <a16:colId xmlns:a16="http://schemas.microsoft.com/office/drawing/2014/main" val="163980444"/>
                    </a:ext>
                  </a:extLst>
                </a:gridCol>
                <a:gridCol w="1557655">
                  <a:extLst>
                    <a:ext uri="{9D8B030D-6E8A-4147-A177-3AD203B41FA5}">
                      <a16:colId xmlns:a16="http://schemas.microsoft.com/office/drawing/2014/main" val="1758117563"/>
                    </a:ext>
                  </a:extLst>
                </a:gridCol>
                <a:gridCol w="1015850">
                  <a:extLst>
                    <a:ext uri="{9D8B030D-6E8A-4147-A177-3AD203B41FA5}">
                      <a16:colId xmlns:a16="http://schemas.microsoft.com/office/drawing/2014/main" val="3690979541"/>
                    </a:ext>
                  </a:extLst>
                </a:gridCol>
              </a:tblGrid>
              <a:tr h="370840">
                <a:tc>
                  <a:txBody>
                    <a:bodyPr/>
                    <a:lstStyle/>
                    <a:p>
                      <a:pPr algn="ctr"/>
                      <a:r>
                        <a:rPr lang="en-US" sz="2000" dirty="0">
                          <a:latin typeface="Times New Roman" panose="02020603050405020304" pitchFamily="18" charset="0"/>
                          <a:cs typeface="Times New Roman" panose="02020603050405020304" pitchFamily="18" charset="0"/>
                        </a:rPr>
                        <a:t>Height (x1)</a:t>
                      </a:r>
                    </a:p>
                  </a:txBody>
                  <a:tcPr/>
                </a:tc>
                <a:tc>
                  <a:txBody>
                    <a:bodyPr/>
                    <a:lstStyle/>
                    <a:p>
                      <a:pPr algn="ctr"/>
                      <a:r>
                        <a:rPr lang="en-US" sz="2000" dirty="0">
                          <a:latin typeface="Times New Roman" panose="02020603050405020304" pitchFamily="18" charset="0"/>
                          <a:cs typeface="Times New Roman" panose="02020603050405020304" pitchFamily="18" charset="0"/>
                        </a:rPr>
                        <a:t>Age (x2)</a:t>
                      </a:r>
                    </a:p>
                  </a:txBody>
                  <a:tcPr/>
                </a:tc>
                <a:tc>
                  <a:txBody>
                    <a:bodyPr/>
                    <a:lstStyle/>
                    <a:p>
                      <a:pPr algn="ctr"/>
                      <a:r>
                        <a:rPr lang="en-US" sz="2000" dirty="0">
                          <a:latin typeface="Times New Roman" panose="02020603050405020304" pitchFamily="18" charset="0"/>
                          <a:cs typeface="Times New Roman" panose="02020603050405020304" pitchFamily="18" charset="0"/>
                        </a:rPr>
                        <a:t>Complexion (x3)</a:t>
                      </a:r>
                    </a:p>
                  </a:txBody>
                  <a:tcPr/>
                </a:tc>
                <a:tc>
                  <a:txBody>
                    <a:bodyPr/>
                    <a:lstStyle/>
                    <a:p>
                      <a:pPr algn="ctr"/>
                      <a:r>
                        <a:rPr lang="en-US" sz="2000" dirty="0">
                          <a:latin typeface="Times New Roman" panose="02020603050405020304" pitchFamily="18" charset="0"/>
                          <a:cs typeface="Times New Roman" panose="02020603050405020304" pitchFamily="18" charset="0"/>
                        </a:rPr>
                        <a:t>Weight (x4)</a:t>
                      </a:r>
                    </a:p>
                  </a:txBody>
                  <a:tcPr/>
                </a:tc>
                <a:extLst>
                  <a:ext uri="{0D108BD9-81ED-4DB2-BD59-A6C34878D82A}">
                    <a16:rowId xmlns:a16="http://schemas.microsoft.com/office/drawing/2014/main" val="1036979730"/>
                  </a:ext>
                </a:extLst>
              </a:tr>
              <a:tr h="370840">
                <a:tc>
                  <a:txBody>
                    <a:bodyPr/>
                    <a:lstStyle/>
                    <a:p>
                      <a:pPr algn="ctr"/>
                      <a:r>
                        <a:rPr lang="en-US" dirty="0">
                          <a:latin typeface="Times New Roman" panose="02020603050405020304" pitchFamily="18" charset="0"/>
                          <a:cs typeface="Times New Roman" panose="02020603050405020304" pitchFamily="18" charset="0"/>
                        </a:rPr>
                        <a:t>5.1</a:t>
                      </a:r>
                    </a:p>
                  </a:txBody>
                  <a:tcPr/>
                </a:tc>
                <a:tc>
                  <a:txBody>
                    <a:bodyPr/>
                    <a:lstStyle/>
                    <a:p>
                      <a:pPr algn="ctr"/>
                      <a:r>
                        <a:rPr lang="en-US" dirty="0">
                          <a:latin typeface="Times New Roman" panose="02020603050405020304" pitchFamily="18" charset="0"/>
                          <a:cs typeface="Times New Roman" panose="02020603050405020304" pitchFamily="18" charset="0"/>
                        </a:rPr>
                        <a:t>20</a:t>
                      </a:r>
                    </a:p>
                  </a:txBody>
                  <a:tcPr/>
                </a:tc>
                <a:tc>
                  <a:txBody>
                    <a:bodyPr/>
                    <a:lstStyle/>
                    <a:p>
                      <a:pPr algn="ctr"/>
                      <a:r>
                        <a:rPr lang="en-US" dirty="0">
                          <a:latin typeface="Times New Roman" panose="02020603050405020304" pitchFamily="18" charset="0"/>
                          <a:cs typeface="Times New Roman" panose="02020603050405020304" pitchFamily="18" charset="0"/>
                        </a:rPr>
                        <a:t>Fair</a:t>
                      </a:r>
                    </a:p>
                  </a:txBody>
                  <a:tcPr/>
                </a:tc>
                <a:tc>
                  <a:txBody>
                    <a:bodyPr/>
                    <a:lstStyle/>
                    <a:p>
                      <a:pPr algn="ctr"/>
                      <a:r>
                        <a:rPr lang="en-US" dirty="0">
                          <a:latin typeface="Times New Roman" panose="02020603050405020304" pitchFamily="18" charset="0"/>
                          <a:cs typeface="Times New Roman" panose="02020603050405020304" pitchFamily="18" charset="0"/>
                        </a:rPr>
                        <a:t>60.5</a:t>
                      </a:r>
                    </a:p>
                  </a:txBody>
                  <a:tcPr/>
                </a:tc>
                <a:extLst>
                  <a:ext uri="{0D108BD9-81ED-4DB2-BD59-A6C34878D82A}">
                    <a16:rowId xmlns:a16="http://schemas.microsoft.com/office/drawing/2014/main" val="43163607"/>
                  </a:ext>
                </a:extLst>
              </a:tr>
              <a:tr h="370840">
                <a:tc>
                  <a:txBody>
                    <a:bodyPr/>
                    <a:lstStyle/>
                    <a:p>
                      <a:pPr algn="ctr"/>
                      <a:r>
                        <a:rPr lang="en-US" dirty="0">
                          <a:latin typeface="Times New Roman" panose="02020603050405020304" pitchFamily="18" charset="0"/>
                          <a:cs typeface="Times New Roman" panose="02020603050405020304" pitchFamily="18" charset="0"/>
                        </a:rPr>
                        <a:t>2.1</a:t>
                      </a:r>
                    </a:p>
                  </a:txBody>
                  <a:tcPr/>
                </a:tc>
                <a:tc>
                  <a:txBody>
                    <a:bodyPr/>
                    <a:lstStyle/>
                    <a:p>
                      <a:pPr algn="ctr"/>
                      <a:r>
                        <a:rPr lang="en-US" dirty="0">
                          <a:latin typeface="Times New Roman" panose="02020603050405020304" pitchFamily="18" charset="0"/>
                          <a:cs typeface="Times New Roman" panose="02020603050405020304" pitchFamily="18" charset="0"/>
                        </a:rPr>
                        <a:t>3</a:t>
                      </a:r>
                    </a:p>
                  </a:txBody>
                  <a:tcPr/>
                </a:tc>
                <a:tc>
                  <a:txBody>
                    <a:bodyPr/>
                    <a:lstStyle/>
                    <a:p>
                      <a:pPr algn="ctr"/>
                      <a:r>
                        <a:rPr lang="en-US" dirty="0">
                          <a:latin typeface="Times New Roman" panose="02020603050405020304" pitchFamily="18" charset="0"/>
                          <a:cs typeface="Times New Roman" panose="02020603050405020304" pitchFamily="18" charset="0"/>
                        </a:rPr>
                        <a:t>Dark</a:t>
                      </a:r>
                    </a:p>
                  </a:txBody>
                  <a:tcPr/>
                </a:tc>
                <a:tc>
                  <a:txBody>
                    <a:bodyPr/>
                    <a:lstStyle/>
                    <a:p>
                      <a:pPr algn="ctr"/>
                      <a:r>
                        <a:rPr lang="en-US" dirty="0">
                          <a:latin typeface="Times New Roman" panose="02020603050405020304" pitchFamily="18" charset="0"/>
                          <a:cs typeface="Times New Roman" panose="02020603050405020304" pitchFamily="18" charset="0"/>
                        </a:rPr>
                        <a:t>20.2</a:t>
                      </a:r>
                    </a:p>
                  </a:txBody>
                  <a:tcPr/>
                </a:tc>
                <a:extLst>
                  <a:ext uri="{0D108BD9-81ED-4DB2-BD59-A6C34878D82A}">
                    <a16:rowId xmlns:a16="http://schemas.microsoft.com/office/drawing/2014/main" val="3362963092"/>
                  </a:ext>
                </a:extLst>
              </a:tr>
              <a:tr h="370840">
                <a:tc>
                  <a:txBody>
                    <a:bodyPr/>
                    <a:lstStyle/>
                    <a:p>
                      <a:pPr algn="ctr"/>
                      <a:r>
                        <a:rPr lang="en-US" dirty="0">
                          <a:latin typeface="Times New Roman" panose="02020603050405020304" pitchFamily="18" charset="0"/>
                          <a:cs typeface="Times New Roman" panose="02020603050405020304" pitchFamily="18" charset="0"/>
                        </a:rPr>
                        <a:t>6.7</a:t>
                      </a:r>
                    </a:p>
                  </a:txBody>
                  <a:tcPr/>
                </a:tc>
                <a:tc>
                  <a:txBody>
                    <a:bodyPr/>
                    <a:lstStyle/>
                    <a:p>
                      <a:pPr algn="ctr"/>
                      <a:r>
                        <a:rPr lang="en-US" dirty="0">
                          <a:latin typeface="Times New Roman" panose="02020603050405020304" pitchFamily="18" charset="0"/>
                          <a:cs typeface="Times New Roman" panose="02020603050405020304" pitchFamily="18" charset="0"/>
                        </a:rPr>
                        <a:t>30</a:t>
                      </a:r>
                    </a:p>
                  </a:txBody>
                  <a:tcPr/>
                </a:tc>
                <a:tc>
                  <a:txBody>
                    <a:bodyPr/>
                    <a:lstStyle/>
                    <a:p>
                      <a:pPr algn="ctr"/>
                      <a:r>
                        <a:rPr lang="en-US" dirty="0">
                          <a:latin typeface="Times New Roman" panose="02020603050405020304" pitchFamily="18" charset="0"/>
                          <a:cs typeface="Times New Roman" panose="02020603050405020304" pitchFamily="18" charset="0"/>
                        </a:rPr>
                        <a:t>Dark</a:t>
                      </a:r>
                    </a:p>
                  </a:txBody>
                  <a:tcPr/>
                </a:tc>
                <a:tc>
                  <a:txBody>
                    <a:bodyPr/>
                    <a:lstStyle/>
                    <a:p>
                      <a:pPr algn="ctr"/>
                      <a:r>
                        <a:rPr lang="en-US" dirty="0">
                          <a:latin typeface="Times New Roman" panose="02020603050405020304" pitchFamily="18" charset="0"/>
                          <a:cs typeface="Times New Roman" panose="02020603050405020304" pitchFamily="18" charset="0"/>
                        </a:rPr>
                        <a:t>80.6</a:t>
                      </a:r>
                    </a:p>
                  </a:txBody>
                  <a:tcPr/>
                </a:tc>
                <a:extLst>
                  <a:ext uri="{0D108BD9-81ED-4DB2-BD59-A6C34878D82A}">
                    <a16:rowId xmlns:a16="http://schemas.microsoft.com/office/drawing/2014/main" val="4094175770"/>
                  </a:ext>
                </a:extLst>
              </a:tr>
              <a:tr h="370840">
                <a:tc>
                  <a:txBody>
                    <a:bodyPr/>
                    <a:lstStyle/>
                    <a:p>
                      <a:pPr algn="ctr"/>
                      <a:r>
                        <a:rPr lang="en-US" dirty="0">
                          <a:latin typeface="Times New Roman" panose="02020603050405020304" pitchFamily="18" charset="0"/>
                          <a:cs typeface="Times New Roman" panose="02020603050405020304" pitchFamily="18" charset="0"/>
                        </a:rPr>
                        <a:t>4</a:t>
                      </a:r>
                    </a:p>
                  </a:txBody>
                  <a:tcPr/>
                </a:tc>
                <a:tc>
                  <a:txBody>
                    <a:bodyPr/>
                    <a:lstStyle/>
                    <a:p>
                      <a:pPr algn="ctr"/>
                      <a:r>
                        <a:rPr lang="en-US" dirty="0">
                          <a:latin typeface="Times New Roman" panose="02020603050405020304" pitchFamily="18" charset="0"/>
                          <a:cs typeface="Times New Roman" panose="02020603050405020304" pitchFamily="18" charset="0"/>
                        </a:rPr>
                        <a:t>10</a:t>
                      </a:r>
                    </a:p>
                  </a:txBody>
                  <a:tcPr/>
                </a:tc>
                <a:tc>
                  <a:txBody>
                    <a:bodyPr/>
                    <a:lstStyle/>
                    <a:p>
                      <a:pPr algn="ctr"/>
                      <a:r>
                        <a:rPr lang="en-US" dirty="0">
                          <a:latin typeface="Times New Roman" panose="02020603050405020304" pitchFamily="18" charset="0"/>
                          <a:cs typeface="Times New Roman" panose="02020603050405020304" pitchFamily="18" charset="0"/>
                        </a:rPr>
                        <a:t>Fair</a:t>
                      </a:r>
                    </a:p>
                  </a:txBody>
                  <a:tcPr/>
                </a:tc>
                <a:tc>
                  <a:txBody>
                    <a:bodyPr/>
                    <a:lstStyle/>
                    <a:p>
                      <a:pPr algn="ctr"/>
                      <a:r>
                        <a:rPr lang="en-US" dirty="0">
                          <a:latin typeface="Times New Roman" panose="02020603050405020304" pitchFamily="18" charset="0"/>
                          <a:cs typeface="Times New Roman" panose="02020603050405020304" pitchFamily="18" charset="0"/>
                        </a:rPr>
                        <a:t>40.5</a:t>
                      </a:r>
                    </a:p>
                  </a:txBody>
                  <a:tcPr/>
                </a:tc>
                <a:extLst>
                  <a:ext uri="{0D108BD9-81ED-4DB2-BD59-A6C34878D82A}">
                    <a16:rowId xmlns:a16="http://schemas.microsoft.com/office/drawing/2014/main" val="3389136772"/>
                  </a:ext>
                </a:extLst>
              </a:tr>
            </a:tbl>
          </a:graphicData>
        </a:graphic>
      </p:graphicFrame>
    </p:spTree>
    <p:extLst>
      <p:ext uri="{BB962C8B-B14F-4D97-AF65-F5344CB8AC3E}">
        <p14:creationId xmlns:p14="http://schemas.microsoft.com/office/powerpoint/2010/main" val="8292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Types of Machine Learning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25</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9" name="TextBox 8"/>
          <p:cNvSpPr txBox="1"/>
          <p:nvPr/>
        </p:nvSpPr>
        <p:spPr>
          <a:xfrm>
            <a:off x="323528" y="1196752"/>
            <a:ext cx="8463945" cy="1138773"/>
          </a:xfrm>
          <a:prstGeom prst="rect">
            <a:avLst/>
          </a:prstGeom>
          <a:noFill/>
        </p:spPr>
        <p:txBody>
          <a:bodyPr wrap="square" rtlCol="0">
            <a:spAutoFit/>
          </a:bodyPr>
          <a:lstStyle/>
          <a:p>
            <a:pPr marL="457200" indent="-457200">
              <a:buFont typeface="+mj-lt"/>
              <a:buAutoNum type="arabicPeriod"/>
            </a:pPr>
            <a:r>
              <a:rPr lang="en-US" sz="2800" b="1" dirty="0">
                <a:solidFill>
                  <a:schemeClr val="bg2">
                    <a:lumMod val="10000"/>
                  </a:schemeClr>
                </a:solidFill>
                <a:latin typeface="Times New Roman" panose="02020603050405020304" pitchFamily="18" charset="0"/>
                <a:cs typeface="Times New Roman" panose="02020603050405020304" pitchFamily="18" charset="0"/>
              </a:rPr>
              <a:t>Supervised Learning</a:t>
            </a:r>
          </a:p>
          <a:p>
            <a:pPr marL="857250" lvl="1" indent="-4000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Classification (When Y is discrete)</a:t>
            </a:r>
          </a:p>
          <a:p>
            <a:pPr marL="857250" lvl="1" indent="-4000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Regression (When Y is continuous)</a:t>
            </a:r>
          </a:p>
        </p:txBody>
      </p:sp>
      <p:sp>
        <p:nvSpPr>
          <p:cNvPr id="13" name="TextBox 12"/>
          <p:cNvSpPr txBox="1"/>
          <p:nvPr/>
        </p:nvSpPr>
        <p:spPr>
          <a:xfrm>
            <a:off x="1403648" y="2492896"/>
            <a:ext cx="225895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Classification</a:t>
            </a:r>
          </a:p>
        </p:txBody>
      </p:sp>
      <p:graphicFrame>
        <p:nvGraphicFramePr>
          <p:cNvPr id="16" name="Table 15"/>
          <p:cNvGraphicFramePr>
            <a:graphicFrameLocks noGrp="1"/>
          </p:cNvGraphicFramePr>
          <p:nvPr>
            <p:extLst>
              <p:ext uri="{D42A27DB-BD31-4B8C-83A1-F6EECF244321}">
                <p14:modId xmlns:p14="http://schemas.microsoft.com/office/powerpoint/2010/main" val="2190435406"/>
              </p:ext>
            </p:extLst>
          </p:nvPr>
        </p:nvGraphicFramePr>
        <p:xfrm>
          <a:off x="755576" y="3312686"/>
          <a:ext cx="3702420" cy="2184400"/>
        </p:xfrm>
        <a:graphic>
          <a:graphicData uri="http://schemas.openxmlformats.org/drawingml/2006/table">
            <a:tbl>
              <a:tblPr firstRow="1" bandRow="1">
                <a:tableStyleId>{073A0DAA-6AF3-43AB-8588-CEC1D06C72B9}</a:tableStyleId>
              </a:tblPr>
              <a:tblGrid>
                <a:gridCol w="1219803">
                  <a:extLst>
                    <a:ext uri="{9D8B030D-6E8A-4147-A177-3AD203B41FA5}">
                      <a16:colId xmlns:a16="http://schemas.microsoft.com/office/drawing/2014/main" val="1346968791"/>
                    </a:ext>
                  </a:extLst>
                </a:gridCol>
                <a:gridCol w="924962">
                  <a:extLst>
                    <a:ext uri="{9D8B030D-6E8A-4147-A177-3AD203B41FA5}">
                      <a16:colId xmlns:a16="http://schemas.microsoft.com/office/drawing/2014/main" val="163980444"/>
                    </a:ext>
                  </a:extLst>
                </a:gridCol>
                <a:gridCol w="1557655">
                  <a:extLst>
                    <a:ext uri="{9D8B030D-6E8A-4147-A177-3AD203B41FA5}">
                      <a16:colId xmlns:a16="http://schemas.microsoft.com/office/drawing/2014/main" val="1758117563"/>
                    </a:ext>
                  </a:extLst>
                </a:gridCol>
              </a:tblGrid>
              <a:tr h="370840">
                <a:tc>
                  <a:txBody>
                    <a:bodyPr/>
                    <a:lstStyle/>
                    <a:p>
                      <a:pPr algn="ctr"/>
                      <a:r>
                        <a:rPr lang="en-US" sz="2000" dirty="0"/>
                        <a:t>Height (x1)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Age (x2)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Complexion (y)</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6979730"/>
                  </a:ext>
                </a:extLst>
              </a:tr>
              <a:tr h="370840">
                <a:tc>
                  <a:txBody>
                    <a:bodyPr/>
                    <a:lstStyle/>
                    <a:p>
                      <a:pPr algn="ctr"/>
                      <a:r>
                        <a:rPr lang="en-US" dirty="0"/>
                        <a:t>5.1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20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Fair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3163607"/>
                  </a:ext>
                </a:extLst>
              </a:tr>
              <a:tr h="370840">
                <a:tc>
                  <a:txBody>
                    <a:bodyPr/>
                    <a:lstStyle/>
                    <a:p>
                      <a:pPr algn="ctr"/>
                      <a:r>
                        <a:rPr lang="en-US" dirty="0"/>
                        <a:t>2.1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Dark</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2963092"/>
                  </a:ext>
                </a:extLst>
              </a:tr>
              <a:tr h="370840">
                <a:tc>
                  <a:txBody>
                    <a:bodyPr/>
                    <a:lstStyle/>
                    <a:p>
                      <a:pPr algn="ctr"/>
                      <a:r>
                        <a:rPr lang="en-US" dirty="0"/>
                        <a:t>6.7</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30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Dark</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4175770"/>
                  </a:ext>
                </a:extLst>
              </a:tr>
              <a:tr h="370840">
                <a:tc>
                  <a:txBody>
                    <a:bodyPr/>
                    <a:lstStyle/>
                    <a:p>
                      <a:pPr algn="ctr"/>
                      <a:r>
                        <a:rPr lang="en-US" dirty="0"/>
                        <a:t>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10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Fair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9136772"/>
                  </a:ext>
                </a:extLst>
              </a:tr>
            </a:tbl>
          </a:graphicData>
        </a:graphic>
      </p:graphicFrame>
      <p:sp>
        <p:nvSpPr>
          <p:cNvPr id="17" name="TextBox 16"/>
          <p:cNvSpPr txBox="1"/>
          <p:nvPr/>
        </p:nvSpPr>
        <p:spPr>
          <a:xfrm>
            <a:off x="664873" y="2883957"/>
            <a:ext cx="2034147" cy="461665"/>
          </a:xfrm>
          <a:prstGeom prst="rect">
            <a:avLst/>
          </a:prstGeom>
          <a:noFill/>
        </p:spPr>
        <p:txBody>
          <a:bodyPr wrap="non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Training Data</a:t>
            </a:r>
          </a:p>
        </p:txBody>
      </p:sp>
      <p:sp>
        <p:nvSpPr>
          <p:cNvPr id="19" name="TextBox 18"/>
          <p:cNvSpPr txBox="1"/>
          <p:nvPr/>
        </p:nvSpPr>
        <p:spPr>
          <a:xfrm>
            <a:off x="664873" y="5619499"/>
            <a:ext cx="3793123" cy="646331"/>
          </a:xfrm>
          <a:prstGeom prst="rect">
            <a:avLst/>
          </a:prstGeom>
          <a:solidFill>
            <a:srgbClr val="FFC000"/>
          </a:solid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Predict the value of Complexion for Height=2.5 and Age=5.</a:t>
            </a:r>
          </a:p>
        </p:txBody>
      </p:sp>
      <p:sp>
        <p:nvSpPr>
          <p:cNvPr id="20" name="TextBox 19"/>
          <p:cNvSpPr txBox="1"/>
          <p:nvPr/>
        </p:nvSpPr>
        <p:spPr>
          <a:xfrm>
            <a:off x="5454791" y="2492896"/>
            <a:ext cx="185172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Regression</a:t>
            </a:r>
          </a:p>
        </p:txBody>
      </p:sp>
      <p:graphicFrame>
        <p:nvGraphicFramePr>
          <p:cNvPr id="21" name="Table 20"/>
          <p:cNvGraphicFramePr>
            <a:graphicFrameLocks noGrp="1"/>
          </p:cNvGraphicFramePr>
          <p:nvPr>
            <p:extLst>
              <p:ext uri="{D42A27DB-BD31-4B8C-83A1-F6EECF244321}">
                <p14:modId xmlns:p14="http://schemas.microsoft.com/office/powerpoint/2010/main" val="3038644283"/>
              </p:ext>
            </p:extLst>
          </p:nvPr>
        </p:nvGraphicFramePr>
        <p:xfrm>
          <a:off x="4806719" y="3312686"/>
          <a:ext cx="3702420" cy="2184400"/>
        </p:xfrm>
        <a:graphic>
          <a:graphicData uri="http://schemas.openxmlformats.org/drawingml/2006/table">
            <a:tbl>
              <a:tblPr firstRow="1" bandRow="1">
                <a:tableStyleId>{073A0DAA-6AF3-43AB-8588-CEC1D06C72B9}</a:tableStyleId>
              </a:tblPr>
              <a:tblGrid>
                <a:gridCol w="1219803">
                  <a:extLst>
                    <a:ext uri="{9D8B030D-6E8A-4147-A177-3AD203B41FA5}">
                      <a16:colId xmlns:a16="http://schemas.microsoft.com/office/drawing/2014/main" val="1346968791"/>
                    </a:ext>
                  </a:extLst>
                </a:gridCol>
                <a:gridCol w="924962">
                  <a:extLst>
                    <a:ext uri="{9D8B030D-6E8A-4147-A177-3AD203B41FA5}">
                      <a16:colId xmlns:a16="http://schemas.microsoft.com/office/drawing/2014/main" val="163980444"/>
                    </a:ext>
                  </a:extLst>
                </a:gridCol>
                <a:gridCol w="1557655">
                  <a:extLst>
                    <a:ext uri="{9D8B030D-6E8A-4147-A177-3AD203B41FA5}">
                      <a16:colId xmlns:a16="http://schemas.microsoft.com/office/drawing/2014/main" val="1758117563"/>
                    </a:ext>
                  </a:extLst>
                </a:gridCol>
              </a:tblGrid>
              <a:tr h="370840">
                <a:tc>
                  <a:txBody>
                    <a:bodyPr/>
                    <a:lstStyle/>
                    <a:p>
                      <a:pPr algn="ctr"/>
                      <a:r>
                        <a:rPr lang="en-US" sz="2000" dirty="0"/>
                        <a:t>Height (x1)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Age (x2)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Weight (y)</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6979730"/>
                  </a:ext>
                </a:extLst>
              </a:tr>
              <a:tr h="370840">
                <a:tc>
                  <a:txBody>
                    <a:bodyPr/>
                    <a:lstStyle/>
                    <a:p>
                      <a:pPr algn="ctr"/>
                      <a:r>
                        <a:rPr lang="en-US" dirty="0"/>
                        <a:t>5.1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20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60.5</a:t>
                      </a:r>
                    </a:p>
                  </a:txBody>
                  <a:tcPr/>
                </a:tc>
                <a:extLst>
                  <a:ext uri="{0D108BD9-81ED-4DB2-BD59-A6C34878D82A}">
                    <a16:rowId xmlns:a16="http://schemas.microsoft.com/office/drawing/2014/main" val="43163607"/>
                  </a:ext>
                </a:extLst>
              </a:tr>
              <a:tr h="370840">
                <a:tc>
                  <a:txBody>
                    <a:bodyPr/>
                    <a:lstStyle/>
                    <a:p>
                      <a:pPr algn="ctr"/>
                      <a:r>
                        <a:rPr lang="en-US" dirty="0"/>
                        <a:t>2.1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20.2</a:t>
                      </a:r>
                    </a:p>
                  </a:txBody>
                  <a:tcPr/>
                </a:tc>
                <a:extLst>
                  <a:ext uri="{0D108BD9-81ED-4DB2-BD59-A6C34878D82A}">
                    <a16:rowId xmlns:a16="http://schemas.microsoft.com/office/drawing/2014/main" val="3362963092"/>
                  </a:ext>
                </a:extLst>
              </a:tr>
              <a:tr h="370840">
                <a:tc>
                  <a:txBody>
                    <a:bodyPr/>
                    <a:lstStyle/>
                    <a:p>
                      <a:pPr algn="ctr"/>
                      <a:r>
                        <a:rPr lang="en-US" dirty="0"/>
                        <a:t>6.7</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30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80.6</a:t>
                      </a:r>
                    </a:p>
                  </a:txBody>
                  <a:tcPr/>
                </a:tc>
                <a:extLst>
                  <a:ext uri="{0D108BD9-81ED-4DB2-BD59-A6C34878D82A}">
                    <a16:rowId xmlns:a16="http://schemas.microsoft.com/office/drawing/2014/main" val="4094175770"/>
                  </a:ext>
                </a:extLst>
              </a:tr>
              <a:tr h="370840">
                <a:tc>
                  <a:txBody>
                    <a:bodyPr/>
                    <a:lstStyle/>
                    <a:p>
                      <a:pPr algn="ctr"/>
                      <a:r>
                        <a:rPr lang="en-US" dirty="0"/>
                        <a:t>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10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40.5</a:t>
                      </a:r>
                    </a:p>
                  </a:txBody>
                  <a:tcPr/>
                </a:tc>
                <a:extLst>
                  <a:ext uri="{0D108BD9-81ED-4DB2-BD59-A6C34878D82A}">
                    <a16:rowId xmlns:a16="http://schemas.microsoft.com/office/drawing/2014/main" val="3389136772"/>
                  </a:ext>
                </a:extLst>
              </a:tr>
            </a:tbl>
          </a:graphicData>
        </a:graphic>
      </p:graphicFrame>
      <p:sp>
        <p:nvSpPr>
          <p:cNvPr id="22" name="TextBox 21"/>
          <p:cNvSpPr txBox="1"/>
          <p:nvPr/>
        </p:nvSpPr>
        <p:spPr>
          <a:xfrm>
            <a:off x="4716016" y="2883957"/>
            <a:ext cx="2034147" cy="461665"/>
          </a:xfrm>
          <a:prstGeom prst="rect">
            <a:avLst/>
          </a:prstGeom>
          <a:noFill/>
        </p:spPr>
        <p:txBody>
          <a:bodyPr wrap="non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Training Data</a:t>
            </a:r>
          </a:p>
        </p:txBody>
      </p:sp>
      <p:sp>
        <p:nvSpPr>
          <p:cNvPr id="23" name="TextBox 22"/>
          <p:cNvSpPr txBox="1"/>
          <p:nvPr/>
        </p:nvSpPr>
        <p:spPr>
          <a:xfrm>
            <a:off x="4806719" y="5619499"/>
            <a:ext cx="3702420" cy="646331"/>
          </a:xfrm>
          <a:prstGeom prst="rect">
            <a:avLst/>
          </a:prstGeom>
          <a:solidFill>
            <a:srgbClr val="FFC000"/>
          </a:solid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Predict the value of weight for Height=2.5 and Age=5.</a:t>
            </a:r>
          </a:p>
        </p:txBody>
      </p:sp>
      <p:cxnSp>
        <p:nvCxnSpPr>
          <p:cNvPr id="25" name="Straight Connector 24"/>
          <p:cNvCxnSpPr/>
          <p:nvPr/>
        </p:nvCxnSpPr>
        <p:spPr>
          <a:xfrm>
            <a:off x="4625536" y="2492896"/>
            <a:ext cx="0" cy="396044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138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0672-22D0-43E1-9C61-C52CD5B10796}"/>
              </a:ext>
            </a:extLst>
          </p:cNvPr>
          <p:cNvSpPr>
            <a:spLocks noGrp="1"/>
          </p:cNvSpPr>
          <p:nvPr>
            <p:ph type="title"/>
          </p:nvPr>
        </p:nvSpPr>
        <p:spPr>
          <a:xfrm>
            <a:off x="1763688" y="-129996"/>
            <a:ext cx="6524698" cy="1210146"/>
          </a:xfrm>
        </p:spPr>
        <p:txBody>
          <a:bodyPr>
            <a:normAutofit/>
          </a:bodyPr>
          <a:lstStyle/>
          <a:p>
            <a:r>
              <a:rPr lang="en-US" sz="3600" b="1" dirty="0">
                <a:latin typeface="Times New Roman" pitchFamily="18" charset="0"/>
                <a:cs typeface="Times New Roman" pitchFamily="18" charset="0"/>
              </a:rPr>
              <a:t>Types of Machine Learning</a:t>
            </a:r>
            <a:endParaRPr lang="en-IN" sz="3600" dirty="0"/>
          </a:p>
        </p:txBody>
      </p:sp>
      <p:sp>
        <p:nvSpPr>
          <p:cNvPr id="4" name="Footer Placeholder 3">
            <a:extLst>
              <a:ext uri="{FF2B5EF4-FFF2-40B4-BE49-F238E27FC236}">
                <a16:creationId xmlns:a16="http://schemas.microsoft.com/office/drawing/2014/main" id="{C27B0CC8-F5CC-46BC-AFD2-F5FC27965D64}"/>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C6C2A750-E340-4DA9-AFF4-2A242EC04592}"/>
              </a:ext>
            </a:extLst>
          </p:cNvPr>
          <p:cNvSpPr>
            <a:spLocks noGrp="1"/>
          </p:cNvSpPr>
          <p:nvPr>
            <p:ph type="sldNum" sz="quarter" idx="12"/>
          </p:nvPr>
        </p:nvSpPr>
        <p:spPr/>
        <p:txBody>
          <a:bodyPr/>
          <a:lstStyle/>
          <a:p>
            <a:fld id="{BB055922-87EB-483D-8474-2C9330A0D922}" type="slidenum">
              <a:rPr lang="en-US" smtClean="0"/>
              <a:t>26</a:t>
            </a:fld>
            <a:endParaRPr lang="en-US"/>
          </a:p>
        </p:txBody>
      </p:sp>
      <p:pic>
        <p:nvPicPr>
          <p:cNvPr id="6" name="Picture 2">
            <a:extLst>
              <a:ext uri="{FF2B5EF4-FFF2-40B4-BE49-F238E27FC236}">
                <a16:creationId xmlns:a16="http://schemas.microsoft.com/office/drawing/2014/main" id="{9B14BE77-1DEE-4741-8634-F1A7BB8F44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7228" y="1412776"/>
            <a:ext cx="734481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Related image">
            <a:extLst>
              <a:ext uri="{FF2B5EF4-FFF2-40B4-BE49-F238E27FC236}">
                <a16:creationId xmlns:a16="http://schemas.microsoft.com/office/drawing/2014/main" id="{1ABA9357-64BC-4EEE-A274-430B814818A8}"/>
              </a:ext>
            </a:extLst>
          </p:cNvPr>
          <p:cNvPicPr/>
          <p:nvPr/>
        </p:nvPicPr>
        <p:blipFill>
          <a:blip r:embed="rId3"/>
          <a:srcRect l="3793" t="21970" r="3781" b="23464"/>
          <a:stretch>
            <a:fillRect/>
          </a:stretch>
        </p:blipFill>
        <p:spPr bwMode="auto">
          <a:xfrm>
            <a:off x="0" y="3556"/>
            <a:ext cx="1622550" cy="943042"/>
          </a:xfrm>
          <a:prstGeom prst="rect">
            <a:avLst/>
          </a:prstGeom>
          <a:noFill/>
          <a:ln w="9525">
            <a:noFill/>
            <a:miter lim="800000"/>
            <a:headEnd/>
            <a:tailEnd/>
          </a:ln>
        </p:spPr>
      </p:pic>
    </p:spTree>
    <p:extLst>
      <p:ext uri="{BB962C8B-B14F-4D97-AF65-F5344CB8AC3E}">
        <p14:creationId xmlns:p14="http://schemas.microsoft.com/office/powerpoint/2010/main" val="4171308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3134-5AB5-43C3-98EF-0769E1928FE6}"/>
              </a:ext>
            </a:extLst>
          </p:cNvPr>
          <p:cNvSpPr>
            <a:spLocks noGrp="1"/>
          </p:cNvSpPr>
          <p:nvPr>
            <p:ph type="title"/>
          </p:nvPr>
        </p:nvSpPr>
        <p:spPr>
          <a:xfrm>
            <a:off x="1749697" y="32970"/>
            <a:ext cx="6419056" cy="1210146"/>
          </a:xfrm>
        </p:spPr>
        <p:txBody>
          <a:bodyPr>
            <a:normAutofit/>
          </a:bodyPr>
          <a:lstStyle/>
          <a:p>
            <a:r>
              <a:rPr lang="en-US" sz="3600" b="1" dirty="0">
                <a:latin typeface="Times New Roman" pitchFamily="18" charset="0"/>
                <a:cs typeface="Times New Roman" pitchFamily="18" charset="0"/>
              </a:rPr>
              <a:t>Types of Machine Learning</a:t>
            </a:r>
            <a:endParaRPr lang="en-IN" sz="3600" dirty="0"/>
          </a:p>
        </p:txBody>
      </p:sp>
      <p:sp>
        <p:nvSpPr>
          <p:cNvPr id="4" name="Footer Placeholder 3">
            <a:extLst>
              <a:ext uri="{FF2B5EF4-FFF2-40B4-BE49-F238E27FC236}">
                <a16:creationId xmlns:a16="http://schemas.microsoft.com/office/drawing/2014/main" id="{59EBF5A1-FEBD-42FC-AB12-18EE7AA557DC}"/>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A47A7D94-BCFF-455A-BC12-4219A772DBEC}"/>
              </a:ext>
            </a:extLst>
          </p:cNvPr>
          <p:cNvSpPr>
            <a:spLocks noGrp="1"/>
          </p:cNvSpPr>
          <p:nvPr>
            <p:ph type="sldNum" sz="quarter" idx="12"/>
          </p:nvPr>
        </p:nvSpPr>
        <p:spPr/>
        <p:txBody>
          <a:bodyPr/>
          <a:lstStyle/>
          <a:p>
            <a:fld id="{BB055922-87EB-483D-8474-2C9330A0D922}" type="slidenum">
              <a:rPr lang="en-US" smtClean="0"/>
              <a:t>27</a:t>
            </a:fld>
            <a:endParaRPr lang="en-US"/>
          </a:p>
        </p:txBody>
      </p:sp>
      <p:pic>
        <p:nvPicPr>
          <p:cNvPr id="6" name="Picture 2">
            <a:extLst>
              <a:ext uri="{FF2B5EF4-FFF2-40B4-BE49-F238E27FC236}">
                <a16:creationId xmlns:a16="http://schemas.microsoft.com/office/drawing/2014/main" id="{1F7FDA3A-1900-4C27-B7E4-350E76353B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844824"/>
            <a:ext cx="4366057" cy="288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Related image">
            <a:extLst>
              <a:ext uri="{FF2B5EF4-FFF2-40B4-BE49-F238E27FC236}">
                <a16:creationId xmlns:a16="http://schemas.microsoft.com/office/drawing/2014/main" id="{2C2D96BE-63B1-481F-8187-90080C699479}"/>
              </a:ext>
            </a:extLst>
          </p:cNvPr>
          <p:cNvPicPr/>
          <p:nvPr/>
        </p:nvPicPr>
        <p:blipFill>
          <a:blip r:embed="rId3"/>
          <a:srcRect l="3793" t="21970" r="3781" b="23464"/>
          <a:stretch>
            <a:fillRect/>
          </a:stretch>
        </p:blipFill>
        <p:spPr bwMode="auto">
          <a:xfrm>
            <a:off x="107504" y="116632"/>
            <a:ext cx="1622550" cy="943042"/>
          </a:xfrm>
          <a:prstGeom prst="rect">
            <a:avLst/>
          </a:prstGeom>
          <a:noFill/>
          <a:ln w="9525">
            <a:noFill/>
            <a:miter lim="800000"/>
            <a:headEnd/>
            <a:tailEnd/>
          </a:ln>
        </p:spPr>
      </p:pic>
      <p:pic>
        <p:nvPicPr>
          <p:cNvPr id="8" name="Picture 2">
            <a:extLst>
              <a:ext uri="{FF2B5EF4-FFF2-40B4-BE49-F238E27FC236}">
                <a16:creationId xmlns:a16="http://schemas.microsoft.com/office/drawing/2014/main" id="{BDE96A56-DED3-4AC6-ACC3-212F0DA8B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057354"/>
            <a:ext cx="3826768" cy="2667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91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B4AF-8353-407D-AC9E-0AE788F184AB}"/>
              </a:ext>
            </a:extLst>
          </p:cNvPr>
          <p:cNvSpPr>
            <a:spLocks noGrp="1"/>
          </p:cNvSpPr>
          <p:nvPr>
            <p:ph type="title"/>
          </p:nvPr>
        </p:nvSpPr>
        <p:spPr>
          <a:xfrm>
            <a:off x="1790700" y="18289"/>
            <a:ext cx="6275040" cy="1210146"/>
          </a:xfrm>
        </p:spPr>
        <p:txBody>
          <a:bodyPr>
            <a:normAutofit/>
          </a:bodyPr>
          <a:lstStyle/>
          <a:p>
            <a:r>
              <a:rPr lang="en-US" sz="3600" b="1" dirty="0">
                <a:latin typeface="Times New Roman" pitchFamily="18" charset="0"/>
                <a:cs typeface="Times New Roman" pitchFamily="18" charset="0"/>
              </a:rPr>
              <a:t>Types of Machine Learning</a:t>
            </a:r>
            <a:endParaRPr lang="en-IN" sz="3600" dirty="0"/>
          </a:p>
        </p:txBody>
      </p:sp>
      <p:sp>
        <p:nvSpPr>
          <p:cNvPr id="4" name="Footer Placeholder 3">
            <a:extLst>
              <a:ext uri="{FF2B5EF4-FFF2-40B4-BE49-F238E27FC236}">
                <a16:creationId xmlns:a16="http://schemas.microsoft.com/office/drawing/2014/main" id="{06AF7410-3AB6-4905-975E-EED9F68DA28A}"/>
              </a:ext>
            </a:extLst>
          </p:cNvPr>
          <p:cNvSpPr>
            <a:spLocks noGrp="1"/>
          </p:cNvSpPr>
          <p:nvPr>
            <p:ph type="ftr" sz="quarter" idx="11"/>
          </p:nvPr>
        </p:nvSpPr>
        <p:spPr>
          <a:xfrm>
            <a:off x="3124200" y="6356350"/>
            <a:ext cx="360804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BCDFA9F4-486F-4EBF-A49E-BA084AA93B90}"/>
              </a:ext>
            </a:extLst>
          </p:cNvPr>
          <p:cNvSpPr>
            <a:spLocks noGrp="1"/>
          </p:cNvSpPr>
          <p:nvPr>
            <p:ph type="sldNum" sz="quarter" idx="12"/>
          </p:nvPr>
        </p:nvSpPr>
        <p:spPr/>
        <p:txBody>
          <a:bodyPr/>
          <a:lstStyle/>
          <a:p>
            <a:fld id="{BB055922-87EB-483D-8474-2C9330A0D922}" type="slidenum">
              <a:rPr lang="en-US" smtClean="0"/>
              <a:t>28</a:t>
            </a:fld>
            <a:endParaRPr lang="en-US"/>
          </a:p>
        </p:txBody>
      </p:sp>
      <p:pic>
        <p:nvPicPr>
          <p:cNvPr id="6" name="Picture 5" descr="Related image">
            <a:extLst>
              <a:ext uri="{FF2B5EF4-FFF2-40B4-BE49-F238E27FC236}">
                <a16:creationId xmlns:a16="http://schemas.microsoft.com/office/drawing/2014/main" id="{7F0C18BC-1916-476F-943C-79A142433C7B}"/>
              </a:ext>
            </a:extLst>
          </p:cNvPr>
          <p:cNvPicPr/>
          <p:nvPr/>
        </p:nvPicPr>
        <p:blipFill>
          <a:blip r:embed="rId2"/>
          <a:srcRect l="3793" t="21970" r="3781" b="23464"/>
          <a:stretch>
            <a:fillRect/>
          </a:stretch>
        </p:blipFill>
        <p:spPr bwMode="auto">
          <a:xfrm>
            <a:off x="107504" y="151841"/>
            <a:ext cx="1622550" cy="943042"/>
          </a:xfrm>
          <a:prstGeom prst="rect">
            <a:avLst/>
          </a:prstGeom>
          <a:noFill/>
          <a:ln w="9525">
            <a:noFill/>
            <a:miter lim="800000"/>
            <a:headEnd/>
            <a:tailEnd/>
          </a:ln>
        </p:spPr>
      </p:pic>
      <p:pic>
        <p:nvPicPr>
          <p:cNvPr id="7" name="Picture 2">
            <a:extLst>
              <a:ext uri="{FF2B5EF4-FFF2-40B4-BE49-F238E27FC236}">
                <a16:creationId xmlns:a16="http://schemas.microsoft.com/office/drawing/2014/main" id="{EB70BC0F-633A-4161-B19A-123D00C92E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14666" y="1600200"/>
            <a:ext cx="611466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981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4E53-DABD-43E9-9210-E57F0BECF063}"/>
              </a:ext>
            </a:extLst>
          </p:cNvPr>
          <p:cNvSpPr>
            <a:spLocks noGrp="1"/>
          </p:cNvSpPr>
          <p:nvPr>
            <p:ph type="title"/>
          </p:nvPr>
        </p:nvSpPr>
        <p:spPr>
          <a:xfrm>
            <a:off x="1794520" y="39258"/>
            <a:ext cx="6275040" cy="1210146"/>
          </a:xfrm>
        </p:spPr>
        <p:txBody>
          <a:bodyPr>
            <a:normAutofit/>
          </a:bodyPr>
          <a:lstStyle/>
          <a:p>
            <a:r>
              <a:rPr lang="en-US" sz="3600" b="1" dirty="0">
                <a:latin typeface="Times New Roman" pitchFamily="18" charset="0"/>
                <a:cs typeface="Times New Roman" pitchFamily="18" charset="0"/>
              </a:rPr>
              <a:t>Types of Machine Learning</a:t>
            </a:r>
            <a:endParaRPr lang="en-IN" sz="3600" dirty="0"/>
          </a:p>
        </p:txBody>
      </p:sp>
      <p:sp>
        <p:nvSpPr>
          <p:cNvPr id="4" name="Footer Placeholder 3">
            <a:extLst>
              <a:ext uri="{FF2B5EF4-FFF2-40B4-BE49-F238E27FC236}">
                <a16:creationId xmlns:a16="http://schemas.microsoft.com/office/drawing/2014/main" id="{8EED1CBD-6AB0-4C39-8EF1-13D8280BF9D4}"/>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C3D14D-3C10-45C6-97C7-01A42FF1E37E}"/>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6" name="Picture 2">
            <a:extLst>
              <a:ext uri="{FF2B5EF4-FFF2-40B4-BE49-F238E27FC236}">
                <a16:creationId xmlns:a16="http://schemas.microsoft.com/office/drawing/2014/main" id="{7A7D419D-1F7C-4E99-8941-32134371D7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3" y="2029003"/>
            <a:ext cx="4227956" cy="27681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Related image">
            <a:extLst>
              <a:ext uri="{FF2B5EF4-FFF2-40B4-BE49-F238E27FC236}">
                <a16:creationId xmlns:a16="http://schemas.microsoft.com/office/drawing/2014/main" id="{83ECC64F-13CA-4C27-8459-BF7544112289}"/>
              </a:ext>
            </a:extLst>
          </p:cNvPr>
          <p:cNvPicPr/>
          <p:nvPr/>
        </p:nvPicPr>
        <p:blipFill>
          <a:blip r:embed="rId3"/>
          <a:srcRect l="3793" t="21970" r="3781" b="23464"/>
          <a:stretch>
            <a:fillRect/>
          </a:stretch>
        </p:blipFill>
        <p:spPr bwMode="auto">
          <a:xfrm>
            <a:off x="179512" y="116632"/>
            <a:ext cx="1622550" cy="871034"/>
          </a:xfrm>
          <a:prstGeom prst="rect">
            <a:avLst/>
          </a:prstGeom>
          <a:noFill/>
          <a:ln w="9525">
            <a:noFill/>
            <a:miter lim="800000"/>
            <a:headEnd/>
            <a:tailEnd/>
          </a:ln>
        </p:spPr>
      </p:pic>
      <p:pic>
        <p:nvPicPr>
          <p:cNvPr id="8" name="Picture 2">
            <a:extLst>
              <a:ext uri="{FF2B5EF4-FFF2-40B4-BE49-F238E27FC236}">
                <a16:creationId xmlns:a16="http://schemas.microsoft.com/office/drawing/2014/main" id="{B6DB5E06-A419-444A-916C-2EDB1DAB9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029003"/>
            <a:ext cx="3960440" cy="2768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59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19CC-60CF-4C99-B111-96B0DB0B1966}"/>
              </a:ext>
            </a:extLst>
          </p:cNvPr>
          <p:cNvSpPr>
            <a:spLocks noGrp="1"/>
          </p:cNvSpPr>
          <p:nvPr>
            <p:ph type="title"/>
          </p:nvPr>
        </p:nvSpPr>
        <p:spPr>
          <a:xfrm>
            <a:off x="2162102" y="476672"/>
            <a:ext cx="6524698" cy="745759"/>
          </a:xfrm>
        </p:spPr>
        <p:txBody>
          <a:bodyPr>
            <a:normAutofit/>
          </a:bodyPr>
          <a:lstStyle/>
          <a:p>
            <a:r>
              <a:rPr lang="en-US" sz="3600" b="1" dirty="0">
                <a:latin typeface="Times New Roman" pitchFamily="18" charset="0"/>
                <a:cs typeface="Times New Roman" pitchFamily="18" charset="0"/>
              </a:rPr>
              <a:t>What is Machine Learning?</a:t>
            </a:r>
            <a:endParaRPr lang="en-IN" sz="3600" b="1" dirty="0"/>
          </a:p>
        </p:txBody>
      </p:sp>
      <p:sp>
        <p:nvSpPr>
          <p:cNvPr id="3" name="Content Placeholder 2">
            <a:extLst>
              <a:ext uri="{FF2B5EF4-FFF2-40B4-BE49-F238E27FC236}">
                <a16:creationId xmlns:a16="http://schemas.microsoft.com/office/drawing/2014/main" id="{FCCD4B85-DFC4-45E8-87CE-D872C1366447}"/>
              </a:ext>
            </a:extLst>
          </p:cNvPr>
          <p:cNvSpPr>
            <a:spLocks noGrp="1"/>
          </p:cNvSpPr>
          <p:nvPr>
            <p:ph idx="1"/>
          </p:nvPr>
        </p:nvSpPr>
        <p:spPr/>
        <p:txBody>
          <a:bodyPr>
            <a:normAutofit lnSpcReduction="10000"/>
          </a:bodyPr>
          <a:lstStyle/>
          <a:p>
            <a:pPr marL="45720" indent="0">
              <a:lnSpc>
                <a:spcPct val="80000"/>
              </a:lnSpc>
              <a:buNone/>
            </a:pPr>
            <a:r>
              <a:rPr lang="en-US" sz="2000" b="1" dirty="0">
                <a:latin typeface="Times New Roman" pitchFamily="18" charset="0"/>
                <a:cs typeface="Times New Roman" pitchFamily="18" charset="0"/>
              </a:rPr>
              <a:t>(</a:t>
            </a:r>
            <a:r>
              <a:rPr lang="en-US" sz="2000" b="1" dirty="0" err="1">
                <a:latin typeface="Times New Roman" pitchFamily="18" charset="0"/>
                <a:cs typeface="Times New Roman" pitchFamily="18" charset="0"/>
              </a:rPr>
              <a:t>i</a:t>
            </a:r>
            <a:r>
              <a:rPr lang="en-US" sz="2000" b="1" dirty="0">
                <a:latin typeface="Times New Roman" pitchFamily="18" charset="0"/>
                <a:cs typeface="Times New Roman" pitchFamily="18" charset="0"/>
              </a:rPr>
              <a:t>) It is very hard to write programs that solve problems like recognizing a face.</a:t>
            </a:r>
          </a:p>
          <a:p>
            <a:pPr lvl="2">
              <a:lnSpc>
                <a:spcPct val="80000"/>
              </a:lnSpc>
            </a:pPr>
            <a:r>
              <a:rPr lang="en-US" sz="2000" b="1" dirty="0">
                <a:solidFill>
                  <a:schemeClr val="tx2">
                    <a:lumMod val="50000"/>
                  </a:schemeClr>
                </a:solidFill>
                <a:latin typeface="Times New Roman" pitchFamily="18" charset="0"/>
                <a:cs typeface="Times New Roman" pitchFamily="18" charset="0"/>
              </a:rPr>
              <a:t>We don’t know what program to write because we don’t know how our brain does it.</a:t>
            </a:r>
          </a:p>
          <a:p>
            <a:pPr lvl="2">
              <a:lnSpc>
                <a:spcPct val="80000"/>
              </a:lnSpc>
            </a:pPr>
            <a:r>
              <a:rPr lang="en-US" sz="2000" b="1" dirty="0">
                <a:solidFill>
                  <a:schemeClr val="tx2">
                    <a:lumMod val="50000"/>
                  </a:schemeClr>
                </a:solidFill>
                <a:latin typeface="Times New Roman" pitchFamily="18" charset="0"/>
                <a:cs typeface="Times New Roman" pitchFamily="18" charset="0"/>
              </a:rPr>
              <a:t>Even if we had a good idea about how to do it, the program might be horrendously complicated.</a:t>
            </a:r>
          </a:p>
          <a:p>
            <a:pPr marL="914400" lvl="2" indent="0">
              <a:lnSpc>
                <a:spcPct val="80000"/>
              </a:lnSpc>
              <a:buNone/>
            </a:pPr>
            <a:endParaRPr lang="en-US" sz="2000" b="1" dirty="0">
              <a:solidFill>
                <a:srgbClr val="00B050"/>
              </a:solidFill>
              <a:latin typeface="Times New Roman" pitchFamily="18" charset="0"/>
              <a:cs typeface="Times New Roman" pitchFamily="18" charset="0"/>
            </a:endParaRPr>
          </a:p>
          <a:p>
            <a:pPr marL="45720" indent="0">
              <a:lnSpc>
                <a:spcPct val="80000"/>
              </a:lnSpc>
              <a:buNone/>
            </a:pPr>
            <a:r>
              <a:rPr lang="en-US" sz="2000" b="1" dirty="0">
                <a:latin typeface="Times New Roman" pitchFamily="18" charset="0"/>
                <a:cs typeface="Times New Roman" pitchFamily="18" charset="0"/>
              </a:rPr>
              <a:t>(ii) Instead of writing a program by hand, we collect lots of examples that specify the correct output for a given input.</a:t>
            </a:r>
          </a:p>
          <a:p>
            <a:pPr marL="45720" indent="0">
              <a:lnSpc>
                <a:spcPct val="80000"/>
              </a:lnSpc>
              <a:buNone/>
            </a:pPr>
            <a:endParaRPr lang="en-US" sz="2000" b="1" dirty="0">
              <a:latin typeface="Times New Roman" pitchFamily="18" charset="0"/>
              <a:cs typeface="Times New Roman" pitchFamily="18" charset="0"/>
            </a:endParaRPr>
          </a:p>
          <a:p>
            <a:pPr marL="45720" indent="0">
              <a:lnSpc>
                <a:spcPct val="80000"/>
              </a:lnSpc>
              <a:buNone/>
            </a:pPr>
            <a:r>
              <a:rPr lang="en-US" sz="2000" b="1" dirty="0">
                <a:latin typeface="Times New Roman" pitchFamily="18" charset="0"/>
                <a:cs typeface="Times New Roman" pitchFamily="18" charset="0"/>
              </a:rPr>
              <a:t>(iii) A machine learning algorithm then takes these examples and produces a program that does the job.</a:t>
            </a:r>
          </a:p>
          <a:p>
            <a:pPr marL="45720" indent="0">
              <a:lnSpc>
                <a:spcPct val="80000"/>
              </a:lnSpc>
              <a:buNone/>
            </a:pPr>
            <a:endParaRPr lang="en-US" sz="2000" b="1" dirty="0">
              <a:latin typeface="Times New Roman" pitchFamily="18" charset="0"/>
              <a:cs typeface="Times New Roman" pitchFamily="18" charset="0"/>
            </a:endParaRPr>
          </a:p>
          <a:p>
            <a:pPr lvl="2">
              <a:lnSpc>
                <a:spcPct val="80000"/>
              </a:lnSpc>
            </a:pPr>
            <a:r>
              <a:rPr lang="en-US" sz="2000" b="1" dirty="0">
                <a:solidFill>
                  <a:schemeClr val="tx2">
                    <a:lumMod val="50000"/>
                  </a:schemeClr>
                </a:solidFill>
                <a:latin typeface="Times New Roman" pitchFamily="18" charset="0"/>
                <a:cs typeface="Times New Roman" pitchFamily="18" charset="0"/>
              </a:rPr>
              <a:t>The program produced by the learning algorithm may look very different from a typical hand-written program. It may contain millions of numbers.</a:t>
            </a:r>
          </a:p>
          <a:p>
            <a:pPr lvl="2">
              <a:lnSpc>
                <a:spcPct val="80000"/>
              </a:lnSpc>
            </a:pPr>
            <a:r>
              <a:rPr lang="en-US" sz="2000" b="1" dirty="0">
                <a:solidFill>
                  <a:schemeClr val="tx2">
                    <a:lumMod val="50000"/>
                  </a:schemeClr>
                </a:solidFill>
                <a:latin typeface="Times New Roman" pitchFamily="18" charset="0"/>
                <a:cs typeface="Times New Roman" pitchFamily="18" charset="0"/>
              </a:rPr>
              <a:t>If we do it right, the program works for new cases as well as the ones we trained it on.</a:t>
            </a:r>
          </a:p>
          <a:p>
            <a:endParaRPr lang="en-IN" dirty="0"/>
          </a:p>
        </p:txBody>
      </p:sp>
      <p:sp>
        <p:nvSpPr>
          <p:cNvPr id="4" name="Footer Placeholder 3">
            <a:extLst>
              <a:ext uri="{FF2B5EF4-FFF2-40B4-BE49-F238E27FC236}">
                <a16:creationId xmlns:a16="http://schemas.microsoft.com/office/drawing/2014/main" id="{97DE0C11-6A5E-4393-83E0-A56E82D77CFA}"/>
              </a:ext>
            </a:extLst>
          </p:cNvPr>
          <p:cNvSpPr>
            <a:spLocks noGrp="1"/>
          </p:cNvSpPr>
          <p:nvPr>
            <p:ph type="ftr" sz="quarter" idx="11"/>
          </p:nvPr>
        </p:nvSpPr>
        <p:spPr>
          <a:xfrm>
            <a:off x="3124200" y="6356350"/>
            <a:ext cx="342900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E8418846-743E-47AE-BB6C-5F018CADC999}"/>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6" name="Picture 5" descr="Related image">
            <a:extLst>
              <a:ext uri="{FF2B5EF4-FFF2-40B4-BE49-F238E27FC236}">
                <a16:creationId xmlns:a16="http://schemas.microsoft.com/office/drawing/2014/main" id="{F2F6508A-5C1C-4B7D-90D1-85DE8EEB3760}"/>
              </a:ext>
            </a:extLst>
          </p:cNvPr>
          <p:cNvPicPr/>
          <p:nvPr/>
        </p:nvPicPr>
        <p:blipFill>
          <a:blip r:embed="rId2"/>
          <a:srcRect l="3793" t="21970" r="3781" b="23464"/>
          <a:stretch>
            <a:fillRect/>
          </a:stretch>
        </p:blipFill>
        <p:spPr bwMode="auto">
          <a:xfrm>
            <a:off x="539552" y="319017"/>
            <a:ext cx="1622550" cy="828000"/>
          </a:xfrm>
          <a:prstGeom prst="rect">
            <a:avLst/>
          </a:prstGeom>
          <a:noFill/>
          <a:ln w="9525">
            <a:noFill/>
            <a:miter lim="800000"/>
            <a:headEnd/>
            <a:tailEnd/>
          </a:ln>
        </p:spPr>
      </p:pic>
    </p:spTree>
    <p:extLst>
      <p:ext uri="{BB962C8B-B14F-4D97-AF65-F5344CB8AC3E}">
        <p14:creationId xmlns:p14="http://schemas.microsoft.com/office/powerpoint/2010/main" val="2846210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Types of Machine Learning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30</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9" name="TextBox 8"/>
          <p:cNvSpPr txBox="1"/>
          <p:nvPr/>
        </p:nvSpPr>
        <p:spPr>
          <a:xfrm>
            <a:off x="323528" y="1196752"/>
            <a:ext cx="8463945" cy="2246769"/>
          </a:xfrm>
          <a:prstGeom prst="rect">
            <a:avLst/>
          </a:prstGeom>
          <a:noFill/>
        </p:spPr>
        <p:txBody>
          <a:bodyPr wrap="square" rtlCol="0">
            <a:spAutoFit/>
          </a:bodyPr>
          <a:lstStyle/>
          <a:p>
            <a:r>
              <a:rPr lang="en-US" sz="2800" b="1" dirty="0">
                <a:solidFill>
                  <a:schemeClr val="bg2">
                    <a:lumMod val="10000"/>
                  </a:schemeClr>
                </a:solidFill>
                <a:latin typeface="Times New Roman" panose="02020603050405020304" pitchFamily="18" charset="0"/>
                <a:cs typeface="Times New Roman" panose="02020603050405020304" pitchFamily="18" charset="0"/>
              </a:rPr>
              <a:t>2. Unsupervised Learning</a:t>
            </a:r>
          </a:p>
          <a:p>
            <a:r>
              <a:rPr lang="en-US" sz="2800" b="1" dirty="0">
                <a:solidFill>
                  <a:schemeClr val="bg2">
                    <a:lumMod val="10000"/>
                  </a:schemeClr>
                </a:solidFill>
                <a:latin typeface="Times New Roman" panose="02020603050405020304" pitchFamily="18" charset="0"/>
                <a:cs typeface="Times New Roman" panose="02020603050405020304" pitchFamily="18" charset="0"/>
              </a:rPr>
              <a:t>	</a:t>
            </a:r>
            <a:r>
              <a:rPr lang="en-US" sz="2800" dirty="0">
                <a:solidFill>
                  <a:schemeClr val="bg2">
                    <a:lumMod val="10000"/>
                  </a:schemeClr>
                </a:solidFill>
                <a:latin typeface="Times New Roman" panose="02020603050405020304" pitchFamily="18" charset="0"/>
                <a:cs typeface="Times New Roman" panose="02020603050405020304" pitchFamily="18" charset="0"/>
              </a:rPr>
              <a:t>It draws inferences from the values of X to obtain 	pattern of the data.</a:t>
            </a:r>
          </a:p>
          <a:p>
            <a:endParaRPr lang="en-US" sz="2800" b="1" dirty="0">
              <a:solidFill>
                <a:schemeClr val="bg2">
                  <a:lumMod val="10000"/>
                </a:schemeClr>
              </a:solidFill>
              <a:latin typeface="Times New Roman" panose="02020603050405020304" pitchFamily="18" charset="0"/>
              <a:cs typeface="Times New Roman" panose="02020603050405020304" pitchFamily="18" charset="0"/>
            </a:endParaRPr>
          </a:p>
          <a:p>
            <a:pPr marL="857250" lvl="1" indent="-4000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Clustering</a:t>
            </a:r>
          </a:p>
        </p:txBody>
      </p:sp>
      <p:graphicFrame>
        <p:nvGraphicFramePr>
          <p:cNvPr id="7" name="Table 6"/>
          <p:cNvGraphicFramePr>
            <a:graphicFrameLocks noGrp="1"/>
          </p:cNvGraphicFramePr>
          <p:nvPr>
            <p:extLst>
              <p:ext uri="{D42A27DB-BD31-4B8C-83A1-F6EECF244321}">
                <p14:modId xmlns:p14="http://schemas.microsoft.com/office/powerpoint/2010/main" val="190773212"/>
              </p:ext>
            </p:extLst>
          </p:nvPr>
        </p:nvGraphicFramePr>
        <p:xfrm>
          <a:off x="962313" y="3452413"/>
          <a:ext cx="3593187" cy="2389554"/>
        </p:xfrm>
        <a:graphic>
          <a:graphicData uri="http://schemas.openxmlformats.org/drawingml/2006/table">
            <a:tbl>
              <a:tblPr firstRow="1" firstCol="1" bandRow="1">
                <a:tableStyleId>{2D5ABB26-0587-4C30-8999-92F81FD0307C}</a:tableStyleId>
              </a:tblPr>
              <a:tblGrid>
                <a:gridCol w="1584176">
                  <a:extLst>
                    <a:ext uri="{9D8B030D-6E8A-4147-A177-3AD203B41FA5}">
                      <a16:colId xmlns:a16="http://schemas.microsoft.com/office/drawing/2014/main" val="3645042880"/>
                    </a:ext>
                  </a:extLst>
                </a:gridCol>
                <a:gridCol w="1097852">
                  <a:extLst>
                    <a:ext uri="{9D8B030D-6E8A-4147-A177-3AD203B41FA5}">
                      <a16:colId xmlns:a16="http://schemas.microsoft.com/office/drawing/2014/main" val="3002745602"/>
                    </a:ext>
                  </a:extLst>
                </a:gridCol>
                <a:gridCol w="911159">
                  <a:extLst>
                    <a:ext uri="{9D8B030D-6E8A-4147-A177-3AD203B41FA5}">
                      <a16:colId xmlns:a16="http://schemas.microsoft.com/office/drawing/2014/main" val="2990100351"/>
                    </a:ext>
                  </a:extLst>
                </a:gridCol>
              </a:tblGrid>
              <a:tr h="395506">
                <a:tc>
                  <a:txBody>
                    <a:bodyPr/>
                    <a:lstStyle/>
                    <a:p>
                      <a:pPr algn="ctr">
                        <a:lnSpc>
                          <a:spcPct val="115000"/>
                        </a:lnSpc>
                        <a:spcAft>
                          <a:spcPts val="0"/>
                        </a:spcAft>
                      </a:pPr>
                      <a:r>
                        <a:rPr lang="en-US" sz="2400" b="1" dirty="0">
                          <a:effectLst/>
                          <a:latin typeface="Times New Roman" panose="02020603050405020304" pitchFamily="18" charset="0"/>
                          <a:cs typeface="Times New Roman" panose="02020603050405020304" pitchFamily="18" charset="0"/>
                        </a:rPr>
                        <a:t>Type of Medicine</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b="1" dirty="0">
                          <a:effectLst/>
                          <a:latin typeface="Times New Roman" panose="02020603050405020304" pitchFamily="18" charset="0"/>
                          <a:cs typeface="Times New Roman" panose="02020603050405020304" pitchFamily="18" charset="0"/>
                        </a:rPr>
                        <a:t>Weight</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b="1" dirty="0">
                          <a:effectLst/>
                          <a:latin typeface="Times New Roman" panose="02020603050405020304" pitchFamily="18" charset="0"/>
                          <a:cs typeface="Times New Roman" panose="02020603050405020304" pitchFamily="18" charset="0"/>
                        </a:rPr>
                        <a:t>PH-Value</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9095462"/>
                  </a:ext>
                </a:extLst>
              </a:tr>
              <a:tr h="395506">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A</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1</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263413"/>
                  </a:ext>
                </a:extLst>
              </a:tr>
              <a:tr h="395506">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B</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2</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1</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7700990"/>
                  </a:ext>
                </a:extLst>
              </a:tr>
              <a:tr h="395506">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C</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4</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3</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0382494"/>
                  </a:ext>
                </a:extLst>
              </a:tr>
              <a:tr h="395506">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D</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5</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4</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2853686"/>
                  </a:ext>
                </a:extLst>
              </a:tr>
            </a:tbl>
          </a:graphicData>
        </a:graphic>
      </p:graphicFrame>
      <p:sp>
        <p:nvSpPr>
          <p:cNvPr id="8" name="TextBox 7"/>
          <p:cNvSpPr txBox="1"/>
          <p:nvPr/>
        </p:nvSpPr>
        <p:spPr>
          <a:xfrm>
            <a:off x="4680012" y="4004928"/>
            <a:ext cx="3960440" cy="1384995"/>
          </a:xfrm>
          <a:prstGeom prst="rect">
            <a:avLst/>
          </a:prstGeom>
          <a:solidFill>
            <a:srgbClr val="FFC000"/>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What is the type of a medicine with weight=2 and PH-value=2?</a:t>
            </a:r>
          </a:p>
        </p:txBody>
      </p:sp>
    </p:spTree>
    <p:extLst>
      <p:ext uri="{BB962C8B-B14F-4D97-AF65-F5344CB8AC3E}">
        <p14:creationId xmlns:p14="http://schemas.microsoft.com/office/powerpoint/2010/main" val="34501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Types of Machine Learning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31</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9" name="TextBox 8"/>
          <p:cNvSpPr txBox="1"/>
          <p:nvPr/>
        </p:nvSpPr>
        <p:spPr>
          <a:xfrm>
            <a:off x="323528" y="1196752"/>
            <a:ext cx="8463945" cy="2369880"/>
          </a:xfrm>
          <a:prstGeom prst="rect">
            <a:avLst/>
          </a:prstGeom>
          <a:noFill/>
        </p:spPr>
        <p:txBody>
          <a:bodyPr wrap="square" rtlCol="0">
            <a:spAutoFit/>
          </a:bodyPr>
          <a:lstStyle/>
          <a:p>
            <a:r>
              <a:rPr lang="en-US" sz="2800" b="1" dirty="0">
                <a:solidFill>
                  <a:schemeClr val="bg2">
                    <a:lumMod val="10000"/>
                  </a:schemeClr>
                </a:solidFill>
                <a:latin typeface="Times New Roman" panose="02020603050405020304" pitchFamily="18" charset="0"/>
                <a:cs typeface="Times New Roman" panose="02020603050405020304" pitchFamily="18" charset="0"/>
              </a:rPr>
              <a:t>3. Reinforcement Learning</a:t>
            </a: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It enables an agent to learn in an interactive environment by trial and error using feedback from its own actions and experiences.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It uses </a:t>
            </a:r>
            <a:r>
              <a:rPr lang="en-US" sz="2000" b="1" dirty="0">
                <a:latin typeface="Times New Roman" panose="02020603050405020304" pitchFamily="18" charset="0"/>
                <a:cs typeface="Times New Roman" panose="02020603050405020304" pitchFamily="18" charset="0"/>
              </a:rPr>
              <a:t>rewards and punishments</a:t>
            </a:r>
            <a:r>
              <a:rPr lang="en-US" sz="2000" dirty="0">
                <a:latin typeface="Times New Roman" panose="02020603050405020304" pitchFamily="18" charset="0"/>
                <a:cs typeface="Times New Roman" panose="02020603050405020304" pitchFamily="18" charset="0"/>
              </a:rPr>
              <a:t> as signals for positive and negative behavior. (The supervised learning consists positive signal only)</a:t>
            </a:r>
          </a:p>
          <a:p>
            <a:pPr marL="342900" indent="-342900" algn="just">
              <a:buFont typeface="Wingdings" panose="05000000000000000000" pitchFamily="2" charset="2"/>
              <a:buChar char="ü"/>
            </a:pP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803861" y="3496147"/>
            <a:ext cx="7962900" cy="3095625"/>
          </a:xfrm>
          <a:prstGeom prst="rect">
            <a:avLst/>
          </a:prstGeom>
        </p:spPr>
      </p:pic>
    </p:spTree>
    <p:extLst>
      <p:ext uri="{BB962C8B-B14F-4D97-AF65-F5344CB8AC3E}">
        <p14:creationId xmlns:p14="http://schemas.microsoft.com/office/powerpoint/2010/main" val="358980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Performance Measures</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32</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9" name="TextBox 8"/>
          <p:cNvSpPr txBox="1"/>
          <p:nvPr/>
        </p:nvSpPr>
        <p:spPr>
          <a:xfrm>
            <a:off x="323528" y="1196752"/>
            <a:ext cx="8463945"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Supervised Learning</a:t>
            </a:r>
          </a:p>
          <a:p>
            <a:r>
              <a:rPr lang="en-US" sz="2000" dirty="0">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Regression</a:t>
            </a:r>
            <a:r>
              <a:rPr lang="en-US" sz="2000" dirty="0">
                <a:latin typeface="Times New Roman" panose="02020603050405020304" pitchFamily="18" charset="0"/>
                <a:cs typeface="Times New Roman" panose="02020603050405020304" pitchFamily="18" charset="0"/>
              </a:rPr>
              <a:t> – Squared Error or absolute error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Classification</a:t>
            </a:r>
            <a:r>
              <a:rPr lang="en-US" sz="2000" dirty="0">
                <a:latin typeface="Times New Roman" panose="02020603050405020304" pitchFamily="18" charset="0"/>
                <a:cs typeface="Times New Roman" panose="02020603050405020304" pitchFamily="18" charset="0"/>
              </a:rPr>
              <a:t> - Precision/Recall</a:t>
            </a:r>
          </a:p>
          <a:p>
            <a:r>
              <a:rPr lang="en-US" sz="2000" dirty="0">
                <a:latin typeface="Times New Roman" panose="02020603050405020304" pitchFamily="18" charset="0"/>
                <a:cs typeface="Times New Roman" panose="02020603050405020304" pitchFamily="18" charset="0"/>
              </a:rPr>
              <a:t>(ii) </a:t>
            </a:r>
            <a:r>
              <a:rPr lang="en-US" sz="2000" b="1" dirty="0">
                <a:latin typeface="Times New Roman" panose="02020603050405020304" pitchFamily="18" charset="0"/>
                <a:cs typeface="Times New Roman" panose="02020603050405020304" pitchFamily="18" charset="0"/>
              </a:rPr>
              <a:t>Unsupervised Learning</a:t>
            </a:r>
          </a:p>
          <a:p>
            <a:r>
              <a:rPr lang="en-US" sz="2000" dirty="0">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Clustering</a:t>
            </a:r>
            <a:r>
              <a:rPr lang="en-US" sz="2000" dirty="0">
                <a:latin typeface="Times New Roman" panose="02020603050405020304" pitchFamily="18" charset="0"/>
                <a:cs typeface="Times New Roman" panose="02020603050405020304" pitchFamily="18" charset="0"/>
              </a:rPr>
              <a:t> – Scatter</a:t>
            </a:r>
          </a:p>
          <a:p>
            <a:r>
              <a:rPr lang="en-US" sz="2000" dirty="0">
                <a:latin typeface="Times New Roman" panose="02020603050405020304" pitchFamily="18" charset="0"/>
                <a:cs typeface="Times New Roman" panose="02020603050405020304" pitchFamily="18" charset="0"/>
              </a:rPr>
              <a:t>(iii) </a:t>
            </a:r>
            <a:r>
              <a:rPr lang="en-US" sz="2000" b="1" dirty="0">
                <a:latin typeface="Times New Roman" panose="02020603050405020304" pitchFamily="18" charset="0"/>
                <a:cs typeface="Times New Roman" panose="02020603050405020304" pitchFamily="18" charset="0"/>
              </a:rPr>
              <a:t>Reinforcement Learning</a:t>
            </a:r>
            <a:r>
              <a:rPr lang="en-US" sz="2000" dirty="0">
                <a:latin typeface="Times New Roman" panose="02020603050405020304" pitchFamily="18" charset="0"/>
                <a:cs typeface="Times New Roman" panose="02020603050405020304" pitchFamily="18" charset="0"/>
              </a:rPr>
              <a:t> – Award/Punishment</a:t>
            </a:r>
          </a:p>
        </p:txBody>
      </p:sp>
      <mc:AlternateContent xmlns:mc="http://schemas.openxmlformats.org/markup-compatibility/2006" xmlns:a14="http://schemas.microsoft.com/office/drawing/2010/main">
        <mc:Choice Requires="a14">
          <p:sp>
            <p:nvSpPr>
              <p:cNvPr id="8" name="TextBox 7"/>
              <p:cNvSpPr txBox="1"/>
              <p:nvPr/>
            </p:nvSpPr>
            <p:spPr>
              <a:xfrm>
                <a:off x="631064" y="3437932"/>
                <a:ext cx="7848872" cy="2616229"/>
              </a:xfrm>
              <a:prstGeom prst="rect">
                <a:avLst/>
              </a:prstGeom>
              <a:noFill/>
            </p:spPr>
            <p:txBody>
              <a:bodyPr wrap="square" rtlCol="0">
                <a:spAutoFit/>
              </a:bodyPr>
              <a:lstStyle/>
              <a:p>
                <a:pPr algn="ctr"/>
                <a:r>
                  <a:rPr lang="en-US" sz="2400" b="1" dirty="0">
                    <a:solidFill>
                      <a:schemeClr val="tx2">
                        <a:lumMod val="50000"/>
                      </a:schemeClr>
                    </a:solidFill>
                    <a:latin typeface="Times New Roman" panose="02020603050405020304" pitchFamily="18" charset="0"/>
                    <a:cs typeface="Times New Roman" panose="02020603050405020304" pitchFamily="18" charset="0"/>
                  </a:rPr>
                  <a:t>Performance Measure for Regression</a:t>
                </a:r>
              </a:p>
              <a:p>
                <a:pPr marL="400050" indent="-400050">
                  <a:buAutoNum type="romanLcParenBoth"/>
                </a:pPr>
                <a:r>
                  <a:rPr lang="en-US" sz="2400" dirty="0">
                    <a:latin typeface="Times New Roman" panose="02020603050405020304" pitchFamily="18" charset="0"/>
                    <a:cs typeface="Times New Roman" panose="02020603050405020304" pitchFamily="18" charset="0"/>
                  </a:rPr>
                  <a:t>Mean Absolute Error (MEA)</a:t>
                </a:r>
              </a:p>
              <a:p>
                <a:pPr lvl="1"/>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Times New Roman" panose="02020603050405020304" pitchFamily="18" charset="0"/>
                        </a:rPr>
                        <m:t>𝑀</m:t>
                      </m:r>
                      <m:r>
                        <a:rPr lang="en-US" sz="2400" b="0" i="1" smtClean="0">
                          <a:latin typeface="Cambria Math" panose="02040503050406030204" pitchFamily="18" charset="0"/>
                          <a:cs typeface="Times New Roman" panose="02020603050405020304" pitchFamily="18" charset="0"/>
                        </a:rPr>
                        <m:t>𝐸𝐴</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𝑁</m:t>
                          </m:r>
                        </m:den>
                      </m:f>
                      <m:nary>
                        <m:naryPr>
                          <m:chr m:val="∑"/>
                          <m:subHide m:val="on"/>
                          <m:supHide m:val="on"/>
                          <m:ctrlPr>
                            <a:rPr lang="en-US" sz="2400" b="0" i="1" smtClean="0">
                              <a:latin typeface="Cambria Math" panose="02040503050406030204" pitchFamily="18" charset="0"/>
                              <a:cs typeface="Times New Roman" panose="02020603050405020304" pitchFamily="18" charset="0"/>
                            </a:rPr>
                          </m:ctrlPr>
                        </m:naryPr>
                        <m:sub/>
                        <m:sup/>
                        <m:e>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𝑌</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𝑌</m:t>
                              </m:r>
                            </m:e>
                          </m:acc>
                          <m:r>
                            <a:rPr lang="en-US" sz="2400" i="1">
                              <a:latin typeface="Cambria Math" panose="02040503050406030204" pitchFamily="18" charset="0"/>
                              <a:cs typeface="Times New Roman" panose="02020603050405020304" pitchFamily="18" charset="0"/>
                            </a:rPr>
                            <m:t>|</m:t>
                          </m:r>
                        </m:e>
                      </m:nary>
                    </m:oMath>
                  </m:oMathPara>
                </a14:m>
                <a:endParaRPr lang="en-US" sz="2400" dirty="0">
                  <a:latin typeface="Times New Roman" panose="02020603050405020304" pitchFamily="18" charset="0"/>
                  <a:cs typeface="Times New Roman" panose="02020603050405020304" pitchFamily="18" charset="0"/>
                </a:endParaRPr>
              </a:p>
              <a:p>
                <a:pPr marL="400050" indent="-400050">
                  <a:buAutoNum type="romanLcParenBoth"/>
                </a:pPr>
                <a:r>
                  <a:rPr lang="en-US" sz="2400" dirty="0">
                    <a:latin typeface="Times New Roman" panose="02020603050405020304" pitchFamily="18" charset="0"/>
                    <a:cs typeface="Times New Roman" panose="02020603050405020304" pitchFamily="18" charset="0"/>
                  </a:rPr>
                  <a:t>Mean Square Error (MSE)</a:t>
                </a:r>
              </a:p>
              <a:p>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𝑀𝑆𝐸</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r>
                          <a:rPr lang="en-US" sz="2400" i="1">
                            <a:latin typeface="Cambria Math" panose="02040503050406030204" pitchFamily="18" charset="0"/>
                            <a:cs typeface="Times New Roman" panose="02020603050405020304" pitchFamily="18" charset="0"/>
                          </a:rPr>
                          <m:t>𝑁</m:t>
                        </m:r>
                      </m:den>
                    </m:f>
                    <m:nary>
                      <m:naryPr>
                        <m:chr m:val="∑"/>
                        <m:subHide m:val="on"/>
                        <m:supHide m:val="on"/>
                        <m:ctrlPr>
                          <a:rPr lang="en-US" sz="2400" i="1" smtClean="0">
                            <a:latin typeface="Cambria Math" panose="02040503050406030204" pitchFamily="18" charset="0"/>
                            <a:cs typeface="Times New Roman" panose="02020603050405020304" pitchFamily="18" charset="0"/>
                          </a:rPr>
                        </m:ctrlPr>
                      </m:naryPr>
                      <m:sub/>
                      <m:sup/>
                      <m:e>
                        <m:sSup>
                          <m:sSupPr>
                            <m:ctrlPr>
                              <a:rPr lang="en-US" sz="240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𝑌</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𝑌</m:t>
                                </m:r>
                              </m:e>
                            </m:acc>
                            <m:r>
                              <a:rPr lang="en-US" sz="2400" b="0" i="1" smtClean="0">
                                <a:latin typeface="Cambria Math" panose="02040503050406030204" pitchFamily="18" charset="0"/>
                                <a:cs typeface="Times New Roman" panose="02020603050405020304" pitchFamily="18" charset="0"/>
                              </a:rPr>
                              <m:t>)</m:t>
                            </m:r>
                          </m:e>
                          <m:sup>
                            <m:r>
                              <a:rPr lang="en-US" sz="2400" b="0" i="1" smtClean="0">
                                <a:latin typeface="Cambria Math" panose="02040503050406030204" pitchFamily="18" charset="0"/>
                                <a:cs typeface="Times New Roman" panose="02020603050405020304" pitchFamily="18" charset="0"/>
                              </a:rPr>
                              <m:t>2</m:t>
                            </m:r>
                          </m:sup>
                        </m:sSup>
                      </m:e>
                    </m:nary>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1064" y="3437932"/>
                <a:ext cx="7848872" cy="2616229"/>
              </a:xfrm>
              <a:prstGeom prst="rect">
                <a:avLst/>
              </a:prstGeom>
              <a:blipFill>
                <a:blip r:embed="rId3"/>
                <a:stretch>
                  <a:fillRect l="-1088" t="-1865"/>
                </a:stretch>
              </a:blipFill>
            </p:spPr>
            <p:txBody>
              <a:bodyPr/>
              <a:lstStyle/>
              <a:p>
                <a:r>
                  <a:rPr lang="en-US">
                    <a:noFill/>
                  </a:rPr>
                  <a:t> </a:t>
                </a:r>
              </a:p>
            </p:txBody>
          </p:sp>
        </mc:Fallback>
      </mc:AlternateContent>
    </p:spTree>
    <p:extLst>
      <p:ext uri="{BB962C8B-B14F-4D97-AF65-F5344CB8AC3E}">
        <p14:creationId xmlns:p14="http://schemas.microsoft.com/office/powerpoint/2010/main" val="27584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Performance Measures</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33</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8" name="TextBox 7"/>
          <p:cNvSpPr txBox="1"/>
          <p:nvPr/>
        </p:nvSpPr>
        <p:spPr>
          <a:xfrm>
            <a:off x="837928" y="1091169"/>
            <a:ext cx="7848872" cy="523220"/>
          </a:xfrm>
          <a:prstGeom prst="rect">
            <a:avLst/>
          </a:prstGeom>
          <a:noFill/>
        </p:spPr>
        <p:txBody>
          <a:bodyPr wrap="square" rtlCol="0">
            <a:spAutoFit/>
          </a:bodyPr>
          <a:lstStyle/>
          <a:p>
            <a:pPr algn="ctr"/>
            <a:r>
              <a:rPr lang="en-US" sz="2800" b="1" dirty="0">
                <a:solidFill>
                  <a:schemeClr val="tx2">
                    <a:lumMod val="50000"/>
                  </a:schemeClr>
                </a:solidFill>
                <a:latin typeface="Times New Roman" panose="02020603050405020304" pitchFamily="18" charset="0"/>
                <a:cs typeface="Times New Roman" panose="02020603050405020304" pitchFamily="18" charset="0"/>
              </a:rPr>
              <a:t>Performance Measure for Classification</a:t>
            </a:r>
          </a:p>
        </p:txBody>
      </p:sp>
      <p:sp>
        <p:nvSpPr>
          <p:cNvPr id="13" name="Rectangle 12"/>
          <p:cNvSpPr/>
          <p:nvPr/>
        </p:nvSpPr>
        <p:spPr>
          <a:xfrm>
            <a:off x="647984" y="4176998"/>
            <a:ext cx="1947969" cy="369332"/>
          </a:xfrm>
          <a:prstGeom prst="rect">
            <a:avLst/>
          </a:prstGeom>
        </p:spPr>
        <p:txBody>
          <a:bodyPr wrap="none">
            <a:spAutoFit/>
          </a:bodyPr>
          <a:lstStyle/>
          <a:p>
            <a:r>
              <a:rPr lang="en-US" b="1" u="sng" dirty="0">
                <a:solidFill>
                  <a:schemeClr val="bg2">
                    <a:lumMod val="10000"/>
                  </a:schemeClr>
                </a:solidFill>
                <a:latin typeface="Times New Roman" panose="02020603050405020304" pitchFamily="18" charset="0"/>
                <a:cs typeface="Times New Roman" panose="02020603050405020304" pitchFamily="18" charset="0"/>
              </a:rPr>
              <a:t>Confusion Matrix</a:t>
            </a:r>
          </a:p>
        </p:txBody>
      </p:sp>
      <p:graphicFrame>
        <p:nvGraphicFramePr>
          <p:cNvPr id="16" name="Table 15"/>
          <p:cNvGraphicFramePr>
            <a:graphicFrameLocks noGrp="1"/>
          </p:cNvGraphicFramePr>
          <p:nvPr>
            <p:extLst>
              <p:ext uri="{D42A27DB-BD31-4B8C-83A1-F6EECF244321}">
                <p14:modId xmlns:p14="http://schemas.microsoft.com/office/powerpoint/2010/main" val="965381097"/>
              </p:ext>
            </p:extLst>
          </p:nvPr>
        </p:nvGraphicFramePr>
        <p:xfrm>
          <a:off x="654090" y="4546330"/>
          <a:ext cx="4238126" cy="1729820"/>
        </p:xfrm>
        <a:graphic>
          <a:graphicData uri="http://schemas.openxmlformats.org/drawingml/2006/table">
            <a:tbl>
              <a:tblPr firstRow="1" firstCol="1" bandRow="1">
                <a:tableStyleId>{5C22544A-7EE6-4342-B048-85BDC9FD1C3A}</a:tableStyleId>
              </a:tblPr>
              <a:tblGrid>
                <a:gridCol w="1202474">
                  <a:extLst>
                    <a:ext uri="{9D8B030D-6E8A-4147-A177-3AD203B41FA5}">
                      <a16:colId xmlns:a16="http://schemas.microsoft.com/office/drawing/2014/main" val="2921155225"/>
                    </a:ext>
                  </a:extLst>
                </a:gridCol>
                <a:gridCol w="1044484">
                  <a:extLst>
                    <a:ext uri="{9D8B030D-6E8A-4147-A177-3AD203B41FA5}">
                      <a16:colId xmlns:a16="http://schemas.microsoft.com/office/drawing/2014/main" val="4160178150"/>
                    </a:ext>
                  </a:extLst>
                </a:gridCol>
                <a:gridCol w="995584">
                  <a:extLst>
                    <a:ext uri="{9D8B030D-6E8A-4147-A177-3AD203B41FA5}">
                      <a16:colId xmlns:a16="http://schemas.microsoft.com/office/drawing/2014/main" val="1214568674"/>
                    </a:ext>
                  </a:extLst>
                </a:gridCol>
                <a:gridCol w="995584">
                  <a:extLst>
                    <a:ext uri="{9D8B030D-6E8A-4147-A177-3AD203B41FA5}">
                      <a16:colId xmlns:a16="http://schemas.microsoft.com/office/drawing/2014/main" val="327316775"/>
                    </a:ext>
                  </a:extLst>
                </a:gridCol>
              </a:tblGrid>
              <a:tr h="432455">
                <a:tc>
                  <a:txBody>
                    <a:bodyPr/>
                    <a:lstStyle/>
                    <a:p>
                      <a:pPr algn="just">
                        <a:lnSpc>
                          <a:spcPct val="115000"/>
                        </a:lnSpc>
                        <a:spcAft>
                          <a:spcPts val="0"/>
                        </a:spcAft>
                      </a:pPr>
                      <a:r>
                        <a:rPr lang="en-US"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Predicted</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3453256"/>
                  </a:ext>
                </a:extLst>
              </a:tr>
              <a:tr h="432455">
                <a:tc rowSpan="3">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 </a:t>
                      </a:r>
                    </a:p>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Actual</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Class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Cat</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Dog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1343808"/>
                  </a:ext>
                </a:extLst>
              </a:tr>
              <a:tr h="432455">
                <a:tc vMerge="1">
                  <a:txBody>
                    <a:bodyPr/>
                    <a:lstStyle/>
                    <a:p>
                      <a:endParaRPr lang="en-US"/>
                    </a:p>
                  </a:txBody>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Cat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 1</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199874"/>
                  </a:ext>
                </a:extLst>
              </a:tr>
              <a:tr h="432455">
                <a:tc vMerge="1">
                  <a:txBody>
                    <a:bodyPr/>
                    <a:lstStyle/>
                    <a:p>
                      <a:endParaRPr lang="en-US"/>
                    </a:p>
                  </a:txBody>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Dog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ea typeface="+mn-ea"/>
                          <a:cs typeface="Times New Roman" panose="02020603050405020304" pitchFamily="18" charset="0"/>
                        </a:rPr>
                        <a:t>0</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8</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3549257"/>
                  </a:ext>
                </a:extLst>
              </a:tr>
            </a:tbl>
          </a:graphicData>
        </a:graphic>
      </p:graphicFrame>
      <p:grpSp>
        <p:nvGrpSpPr>
          <p:cNvPr id="20" name="Group 19"/>
          <p:cNvGrpSpPr/>
          <p:nvPr/>
        </p:nvGrpSpPr>
        <p:grpSpPr>
          <a:xfrm>
            <a:off x="3560068" y="5260558"/>
            <a:ext cx="4474020" cy="400110"/>
            <a:chOff x="3560068" y="5260558"/>
            <a:chExt cx="4474020" cy="400110"/>
          </a:xfrm>
        </p:grpSpPr>
        <p:cxnSp>
          <p:nvCxnSpPr>
            <p:cNvPr id="18" name="Straight Arrow Connector 17"/>
            <p:cNvCxnSpPr/>
            <p:nvPr/>
          </p:nvCxnSpPr>
          <p:spPr>
            <a:xfrm>
              <a:off x="3560068" y="5445224"/>
              <a:ext cx="26642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6388894" y="5260558"/>
              <a:ext cx="1645194"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True-Positive</a:t>
              </a:r>
            </a:p>
          </p:txBody>
        </p:sp>
      </p:grpSp>
      <p:grpSp>
        <p:nvGrpSpPr>
          <p:cNvPr id="21" name="Group 20"/>
          <p:cNvGrpSpPr/>
          <p:nvPr/>
        </p:nvGrpSpPr>
        <p:grpSpPr>
          <a:xfrm>
            <a:off x="4608005" y="5510944"/>
            <a:ext cx="4621304" cy="400110"/>
            <a:chOff x="3560068" y="5260558"/>
            <a:chExt cx="4621304" cy="400110"/>
          </a:xfrm>
        </p:grpSpPr>
        <p:cxnSp>
          <p:nvCxnSpPr>
            <p:cNvPr id="22" name="Straight Arrow Connector 21"/>
            <p:cNvCxnSpPr/>
            <p:nvPr/>
          </p:nvCxnSpPr>
          <p:spPr>
            <a:xfrm>
              <a:off x="3560068" y="5445224"/>
              <a:ext cx="26642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6388894" y="5260558"/>
              <a:ext cx="1792478"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False-Negative</a:t>
              </a:r>
            </a:p>
          </p:txBody>
        </p:sp>
      </p:grpSp>
      <p:grpSp>
        <p:nvGrpSpPr>
          <p:cNvPr id="24" name="Group 23"/>
          <p:cNvGrpSpPr/>
          <p:nvPr/>
        </p:nvGrpSpPr>
        <p:grpSpPr>
          <a:xfrm>
            <a:off x="3403545" y="6016229"/>
            <a:ext cx="4520315" cy="400110"/>
            <a:chOff x="3560068" y="5260558"/>
            <a:chExt cx="4520315" cy="400110"/>
          </a:xfrm>
        </p:grpSpPr>
        <p:cxnSp>
          <p:nvCxnSpPr>
            <p:cNvPr id="25" name="Straight Arrow Connector 24"/>
            <p:cNvCxnSpPr/>
            <p:nvPr/>
          </p:nvCxnSpPr>
          <p:spPr>
            <a:xfrm>
              <a:off x="3560068" y="5445224"/>
              <a:ext cx="26642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6388894" y="5260558"/>
              <a:ext cx="1691489"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False-Positive</a:t>
              </a:r>
            </a:p>
          </p:txBody>
        </p:sp>
      </p:grpSp>
      <p:grpSp>
        <p:nvGrpSpPr>
          <p:cNvPr id="27" name="Group 26"/>
          <p:cNvGrpSpPr/>
          <p:nvPr/>
        </p:nvGrpSpPr>
        <p:grpSpPr>
          <a:xfrm>
            <a:off x="4608005" y="5786180"/>
            <a:ext cx="4575010" cy="400110"/>
            <a:chOff x="3560068" y="5260558"/>
            <a:chExt cx="4575010" cy="400110"/>
          </a:xfrm>
        </p:grpSpPr>
        <p:cxnSp>
          <p:nvCxnSpPr>
            <p:cNvPr id="28" name="Straight Arrow Connector 27"/>
            <p:cNvCxnSpPr/>
            <p:nvPr/>
          </p:nvCxnSpPr>
          <p:spPr>
            <a:xfrm>
              <a:off x="3560068" y="5445224"/>
              <a:ext cx="26642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6388894" y="5260558"/>
              <a:ext cx="1746184"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True-Negative</a:t>
              </a:r>
            </a:p>
          </p:txBody>
        </p:sp>
      </p:grpSp>
    </p:spTree>
    <p:extLst>
      <p:ext uri="{BB962C8B-B14F-4D97-AF65-F5344CB8AC3E}">
        <p14:creationId xmlns:p14="http://schemas.microsoft.com/office/powerpoint/2010/main" val="327495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Performance Measures</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34</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8" name="TextBox 7"/>
          <p:cNvSpPr txBox="1"/>
          <p:nvPr/>
        </p:nvSpPr>
        <p:spPr>
          <a:xfrm>
            <a:off x="837928" y="1091169"/>
            <a:ext cx="7848872" cy="1631216"/>
          </a:xfrm>
          <a:prstGeom prst="rect">
            <a:avLst/>
          </a:prstGeom>
          <a:noFill/>
        </p:spPr>
        <p:txBody>
          <a:bodyPr wrap="square" rtlCol="0">
            <a:spAutoFit/>
          </a:bodyPr>
          <a:lstStyle/>
          <a:p>
            <a:pPr algn="ctr"/>
            <a:r>
              <a:rPr lang="en-US" sz="2800" b="1" dirty="0">
                <a:solidFill>
                  <a:schemeClr val="tx2">
                    <a:lumMod val="50000"/>
                  </a:schemeClr>
                </a:solidFill>
                <a:latin typeface="Times New Roman" panose="02020603050405020304" pitchFamily="18" charset="0"/>
                <a:cs typeface="Times New Roman" panose="02020603050405020304" pitchFamily="18" charset="0"/>
              </a:rPr>
              <a:t>Performance Measure for Classification</a:t>
            </a:r>
          </a:p>
          <a:p>
            <a:endParaRPr lang="en-US" sz="2400" b="1" dirty="0">
              <a:solidFill>
                <a:schemeClr val="bg2">
                  <a:lumMod val="10000"/>
                </a:schemeClr>
              </a:solidFill>
              <a:latin typeface="Times New Roman" panose="02020603050405020304" pitchFamily="18" charset="0"/>
              <a:cs typeface="Times New Roman" panose="02020603050405020304" pitchFamily="18" charset="0"/>
            </a:endParaRPr>
          </a:p>
          <a:p>
            <a:r>
              <a:rPr lang="en-US" sz="2400" b="1" u="sng" dirty="0">
                <a:solidFill>
                  <a:schemeClr val="bg2">
                    <a:lumMod val="10000"/>
                  </a:schemeClr>
                </a:solidFill>
                <a:latin typeface="Times New Roman" panose="02020603050405020304" pitchFamily="18" charset="0"/>
                <a:cs typeface="Times New Roman" panose="02020603050405020304" pitchFamily="18" charset="0"/>
              </a:rPr>
              <a:t>Confusion Matrix</a:t>
            </a:r>
          </a:p>
          <a:p>
            <a:endParaRPr lang="en-US" sz="2400" b="1" dirty="0">
              <a:solidFill>
                <a:schemeClr val="bg2">
                  <a:lumMod val="10000"/>
                </a:schemeClr>
              </a:solidFill>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5795201"/>
              </p:ext>
            </p:extLst>
          </p:nvPr>
        </p:nvGraphicFramePr>
        <p:xfrm>
          <a:off x="2422106" y="2420888"/>
          <a:ext cx="4238126" cy="1729820"/>
        </p:xfrm>
        <a:graphic>
          <a:graphicData uri="http://schemas.openxmlformats.org/drawingml/2006/table">
            <a:tbl>
              <a:tblPr firstRow="1" firstCol="1" bandRow="1">
                <a:tableStyleId>{5C22544A-7EE6-4342-B048-85BDC9FD1C3A}</a:tableStyleId>
              </a:tblPr>
              <a:tblGrid>
                <a:gridCol w="1202474">
                  <a:extLst>
                    <a:ext uri="{9D8B030D-6E8A-4147-A177-3AD203B41FA5}">
                      <a16:colId xmlns:a16="http://schemas.microsoft.com/office/drawing/2014/main" val="2921155225"/>
                    </a:ext>
                  </a:extLst>
                </a:gridCol>
                <a:gridCol w="1044484">
                  <a:extLst>
                    <a:ext uri="{9D8B030D-6E8A-4147-A177-3AD203B41FA5}">
                      <a16:colId xmlns:a16="http://schemas.microsoft.com/office/drawing/2014/main" val="4160178150"/>
                    </a:ext>
                  </a:extLst>
                </a:gridCol>
                <a:gridCol w="995584">
                  <a:extLst>
                    <a:ext uri="{9D8B030D-6E8A-4147-A177-3AD203B41FA5}">
                      <a16:colId xmlns:a16="http://schemas.microsoft.com/office/drawing/2014/main" val="1214568674"/>
                    </a:ext>
                  </a:extLst>
                </a:gridCol>
                <a:gridCol w="995584">
                  <a:extLst>
                    <a:ext uri="{9D8B030D-6E8A-4147-A177-3AD203B41FA5}">
                      <a16:colId xmlns:a16="http://schemas.microsoft.com/office/drawing/2014/main" val="327316775"/>
                    </a:ext>
                  </a:extLst>
                </a:gridCol>
              </a:tblGrid>
              <a:tr h="432455">
                <a:tc>
                  <a:txBody>
                    <a:bodyPr/>
                    <a:lstStyle/>
                    <a:p>
                      <a:pPr algn="just">
                        <a:lnSpc>
                          <a:spcPct val="115000"/>
                        </a:lnSpc>
                        <a:spcAft>
                          <a:spcPts val="0"/>
                        </a:spcAft>
                      </a:pPr>
                      <a:r>
                        <a:rPr lang="en-US"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Predicted</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3453256"/>
                  </a:ext>
                </a:extLst>
              </a:tr>
              <a:tr h="432455">
                <a:tc rowSpan="3">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 </a:t>
                      </a:r>
                    </a:p>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Actual</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Class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Cat</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Dog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1343808"/>
                  </a:ext>
                </a:extLst>
              </a:tr>
              <a:tr h="432455">
                <a:tc vMerge="1">
                  <a:txBody>
                    <a:bodyPr/>
                    <a:lstStyle/>
                    <a:p>
                      <a:endParaRPr lang="en-US"/>
                    </a:p>
                  </a:txBody>
                  <a:tcPr/>
                </a:tc>
                <a:tc>
                  <a:txBody>
                    <a:bodyPr/>
                    <a:lstStyle/>
                    <a:p>
                      <a:pPr algn="ctr">
                        <a:lnSpc>
                          <a:spcPct val="115000"/>
                        </a:lnSpc>
                        <a:spcAft>
                          <a:spcPts val="0"/>
                        </a:spcAft>
                      </a:pPr>
                      <a:r>
                        <a:rPr lang="en-US" sz="2400">
                          <a:effectLst/>
                          <a:latin typeface="Times New Roman" panose="02020603050405020304" pitchFamily="18" charset="0"/>
                          <a:cs typeface="Times New Roman" panose="02020603050405020304" pitchFamily="18" charset="0"/>
                        </a:rPr>
                        <a:t>Cat</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 0</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199874"/>
                  </a:ext>
                </a:extLst>
              </a:tr>
              <a:tr h="432455">
                <a:tc vMerge="1">
                  <a:txBody>
                    <a:bodyPr/>
                    <a:lstStyle/>
                    <a:p>
                      <a:endParaRPr lang="en-US"/>
                    </a:p>
                  </a:txBody>
                  <a:tcPr/>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Dog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1</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400" dirty="0">
                          <a:effectLst/>
                          <a:latin typeface="Times New Roman" panose="02020603050405020304" pitchFamily="18" charset="0"/>
                          <a:cs typeface="Times New Roman" panose="02020603050405020304" pitchFamily="18" charset="0"/>
                        </a:rPr>
                        <a:t>4</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3549257"/>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837928" y="4576252"/>
                <a:ext cx="2383281" cy="61670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Preceision=</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7928" y="4576252"/>
                <a:ext cx="2383281" cy="616707"/>
              </a:xfrm>
              <a:prstGeom prst="rect">
                <a:avLst/>
              </a:prstGeom>
              <a:blipFill>
                <a:blip r:embed="rId3"/>
                <a:stretch>
                  <a:fillRect l="-3836" b="-8911"/>
                </a:stretch>
              </a:blipFill>
            </p:spPr>
            <p:txBody>
              <a:bodyPr/>
              <a:lstStyle/>
              <a:p>
                <a:r>
                  <a:rPr lang="en-US">
                    <a:noFill/>
                  </a:rPr>
                  <a:t> </a:t>
                </a:r>
              </a:p>
            </p:txBody>
          </p:sp>
        </mc:Fallback>
      </mc:AlternateContent>
      <p:sp>
        <p:nvSpPr>
          <p:cNvPr id="11"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(TP)/(TP+FP)</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(TP)/(TP+FP)</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6156176" y="4576251"/>
                <a:ext cx="1910395" cy="61670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Recall=</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156176" y="4576251"/>
                <a:ext cx="1910395" cy="616707"/>
              </a:xfrm>
              <a:prstGeom prst="rect">
                <a:avLst/>
              </a:prstGeom>
              <a:blipFill>
                <a:blip r:embed="rId4"/>
                <a:stretch>
                  <a:fillRect l="-5112" b="-8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21209" y="5349417"/>
                <a:ext cx="3312368" cy="61670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Accuracy=</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21209" y="5349417"/>
                <a:ext cx="3312368" cy="616707"/>
              </a:xfrm>
              <a:prstGeom prst="rect">
                <a:avLst/>
              </a:prstGeom>
              <a:blipFill>
                <a:blip r:embed="rId5"/>
                <a:stretch>
                  <a:fillRect l="-2757" b="-8911"/>
                </a:stretch>
              </a:blipFill>
            </p:spPr>
            <p:txBody>
              <a:bodyPr/>
              <a:lstStyle/>
              <a:p>
                <a:r>
                  <a:rPr lang="en-US">
                    <a:noFill/>
                  </a:rPr>
                  <a:t> </a:t>
                </a:r>
              </a:p>
            </p:txBody>
          </p:sp>
        </mc:Fallback>
      </mc:AlternateContent>
    </p:spTree>
    <p:extLst>
      <p:ext uri="{BB962C8B-B14F-4D97-AF65-F5344CB8AC3E}">
        <p14:creationId xmlns:p14="http://schemas.microsoft.com/office/powerpoint/2010/main" val="37894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Performance Measures</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35</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8" name="TextBox 7"/>
          <p:cNvSpPr txBox="1"/>
          <p:nvPr/>
        </p:nvSpPr>
        <p:spPr>
          <a:xfrm>
            <a:off x="837928" y="1091169"/>
            <a:ext cx="7848872" cy="1631216"/>
          </a:xfrm>
          <a:prstGeom prst="rect">
            <a:avLst/>
          </a:prstGeom>
          <a:noFill/>
        </p:spPr>
        <p:txBody>
          <a:bodyPr wrap="square" rtlCol="0">
            <a:spAutoFit/>
          </a:bodyPr>
          <a:lstStyle/>
          <a:p>
            <a:pPr algn="ctr"/>
            <a:r>
              <a:rPr lang="en-US" sz="2800" b="1" dirty="0">
                <a:solidFill>
                  <a:schemeClr val="tx2">
                    <a:lumMod val="50000"/>
                  </a:schemeClr>
                </a:solidFill>
                <a:latin typeface="Times New Roman" panose="02020603050405020304" pitchFamily="18" charset="0"/>
                <a:cs typeface="Times New Roman" panose="02020603050405020304" pitchFamily="18" charset="0"/>
              </a:rPr>
              <a:t>Performance Measure for Classification</a:t>
            </a:r>
          </a:p>
          <a:p>
            <a:endParaRPr lang="en-US" sz="2400" b="1" dirty="0">
              <a:solidFill>
                <a:schemeClr val="bg2">
                  <a:lumMod val="10000"/>
                </a:schemeClr>
              </a:solidFill>
              <a:latin typeface="Times New Roman" panose="02020603050405020304" pitchFamily="18" charset="0"/>
              <a:cs typeface="Times New Roman" panose="02020603050405020304" pitchFamily="18" charset="0"/>
            </a:endParaRPr>
          </a:p>
          <a:p>
            <a:r>
              <a:rPr lang="en-US" sz="2400" b="1" u="sng" dirty="0">
                <a:solidFill>
                  <a:schemeClr val="bg2">
                    <a:lumMod val="10000"/>
                  </a:schemeClr>
                </a:solidFill>
                <a:latin typeface="Times New Roman" panose="02020603050405020304" pitchFamily="18" charset="0"/>
                <a:cs typeface="Times New Roman" panose="02020603050405020304" pitchFamily="18" charset="0"/>
              </a:rPr>
              <a:t>Confusion Matrix</a:t>
            </a:r>
          </a:p>
          <a:p>
            <a:endParaRPr lang="en-US" sz="2400" b="1"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124200" y="2660327"/>
                <a:ext cx="3737242" cy="670248"/>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F-1 Score=</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𝑝𝑟𝑒𝑐𝑒𝑖𝑠𝑖𝑜𝑛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num>
                      <m:den>
                        <m:r>
                          <a:rPr lang="en-US" sz="2400" b="0" i="1" smtClean="0">
                            <a:latin typeface="Cambria Math" panose="02040503050406030204" pitchFamily="18" charset="0"/>
                          </a:rPr>
                          <m:t>𝑝𝑟𝑒𝑐𝑒𝑖𝑠𝑖𝑜𝑛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124200" y="2660327"/>
                <a:ext cx="3737242" cy="670248"/>
              </a:xfrm>
              <a:prstGeom prst="rect">
                <a:avLst/>
              </a:prstGeom>
              <a:blipFill>
                <a:blip r:embed="rId3"/>
                <a:stretch>
                  <a:fillRect l="-2610" b="-1818"/>
                </a:stretch>
              </a:blipFill>
            </p:spPr>
            <p:txBody>
              <a:bodyPr/>
              <a:lstStyle/>
              <a:p>
                <a:r>
                  <a:rPr lang="en-US">
                    <a:noFill/>
                  </a:rPr>
                  <a:t> </a:t>
                </a:r>
              </a:p>
            </p:txBody>
          </p:sp>
        </mc:Fallback>
      </mc:AlternateContent>
      <p:sp>
        <p:nvSpPr>
          <p:cNvPr id="11"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(TP)/(TP+FP)</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(TP)/(TP+FP)</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p:cNvSpPr txBox="1"/>
          <p:nvPr/>
        </p:nvSpPr>
        <p:spPr>
          <a:xfrm>
            <a:off x="954195" y="3861048"/>
            <a:ext cx="7434229" cy="830997"/>
          </a:xfrm>
          <a:prstGeom prst="rect">
            <a:avLst/>
          </a:prstGeom>
          <a:noFill/>
        </p:spPr>
        <p:txBody>
          <a:bodyPr wrap="square" rtlCol="0">
            <a:spAutoFit/>
          </a:bodyPr>
          <a:lstStyle/>
          <a:p>
            <a:pPr algn="ctr"/>
            <a:r>
              <a:rPr lang="en-US" sz="2400" b="1" dirty="0">
                <a:solidFill>
                  <a:srgbClr val="00B050"/>
                </a:solidFill>
                <a:latin typeface="Times New Roman" panose="02020603050405020304" pitchFamily="18" charset="0"/>
                <a:cs typeface="Times New Roman" panose="02020603050405020304" pitchFamily="18" charset="0"/>
              </a:rPr>
              <a:t>You Explore</a:t>
            </a:r>
          </a:p>
          <a:p>
            <a:pPr algn="ctr"/>
            <a:r>
              <a:rPr lang="en-US" sz="2400" dirty="0">
                <a:latin typeface="Times New Roman" panose="02020603050405020304" pitchFamily="18" charset="0"/>
                <a:cs typeface="Times New Roman" panose="02020603050405020304" pitchFamily="18" charset="0"/>
              </a:rPr>
              <a:t>The AUC curve to measure performance of classification.</a:t>
            </a:r>
          </a:p>
        </p:txBody>
      </p:sp>
    </p:spTree>
    <p:extLst>
      <p:ext uri="{BB962C8B-B14F-4D97-AF65-F5344CB8AC3E}">
        <p14:creationId xmlns:p14="http://schemas.microsoft.com/office/powerpoint/2010/main" val="164890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Process of Learning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951599" y="1131969"/>
            <a:ext cx="7236829" cy="5400000"/>
          </a:xfrm>
          <a:prstGeom prst="rect">
            <a:avLst/>
          </a:prstGeom>
        </p:spPr>
      </p:pic>
    </p:spTree>
    <p:extLst>
      <p:ext uri="{BB962C8B-B14F-4D97-AF65-F5344CB8AC3E}">
        <p14:creationId xmlns:p14="http://schemas.microsoft.com/office/powerpoint/2010/main" val="589317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Process of Learning</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37</a:t>
            </a:fld>
            <a:endParaRPr lang="en-US"/>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755576" y="1556792"/>
            <a:ext cx="7668725" cy="4320000"/>
          </a:xfrm>
          <a:prstGeom prst="rect">
            <a:avLst/>
          </a:prstGeom>
        </p:spPr>
      </p:pic>
    </p:spTree>
    <p:extLst>
      <p:ext uri="{BB962C8B-B14F-4D97-AF65-F5344CB8AC3E}">
        <p14:creationId xmlns:p14="http://schemas.microsoft.com/office/powerpoint/2010/main" val="3923664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38</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sp>
        <p:nvSpPr>
          <p:cNvPr id="7" name="TextBox 6"/>
          <p:cNvSpPr txBox="1"/>
          <p:nvPr/>
        </p:nvSpPr>
        <p:spPr>
          <a:xfrm>
            <a:off x="563216" y="1155419"/>
            <a:ext cx="812358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the following training dataset.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38141475"/>
              </p:ext>
            </p:extLst>
          </p:nvPr>
        </p:nvGraphicFramePr>
        <p:xfrm>
          <a:off x="683568" y="1772816"/>
          <a:ext cx="1224136" cy="2743200"/>
        </p:xfrm>
        <a:graphic>
          <a:graphicData uri="http://schemas.openxmlformats.org/drawingml/2006/table">
            <a:tbl>
              <a:tblPr firstRow="1" bandRow="1">
                <a:tableStyleId>{073A0DAA-6AF3-43AB-8588-CEC1D06C72B9}</a:tableStyleId>
              </a:tblPr>
              <a:tblGrid>
                <a:gridCol w="576064">
                  <a:extLst>
                    <a:ext uri="{9D8B030D-6E8A-4147-A177-3AD203B41FA5}">
                      <a16:colId xmlns:a16="http://schemas.microsoft.com/office/drawing/2014/main" val="795062397"/>
                    </a:ext>
                  </a:extLst>
                </a:gridCol>
                <a:gridCol w="648072">
                  <a:extLst>
                    <a:ext uri="{9D8B030D-6E8A-4147-A177-3AD203B41FA5}">
                      <a16:colId xmlns:a16="http://schemas.microsoft.com/office/drawing/2014/main" val="429958802"/>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X</a:t>
                      </a:r>
                    </a:p>
                  </a:txBody>
                  <a:tcPr/>
                </a:tc>
                <a:tc>
                  <a:txBody>
                    <a:bodyPr/>
                    <a:lstStyle/>
                    <a:p>
                      <a:pPr algn="ctr"/>
                      <a:r>
                        <a:rPr lang="en-US" sz="2400" dirty="0">
                          <a:latin typeface="Times New Roman" panose="02020603050405020304" pitchFamily="18" charset="0"/>
                          <a:cs typeface="Times New Roman" panose="02020603050405020304" pitchFamily="18" charset="0"/>
                        </a:rPr>
                        <a:t>Y</a:t>
                      </a:r>
                    </a:p>
                  </a:txBody>
                  <a:tcPr/>
                </a:tc>
                <a:extLst>
                  <a:ext uri="{0D108BD9-81ED-4DB2-BD59-A6C34878D82A}">
                    <a16:rowId xmlns:a16="http://schemas.microsoft.com/office/drawing/2014/main" val="2338154756"/>
                  </a:ext>
                </a:extLst>
              </a:tr>
              <a:tr h="370840">
                <a:tc>
                  <a:txBody>
                    <a:bodyPr/>
                    <a:lstStyle/>
                    <a:p>
                      <a:pPr algn="ctr"/>
                      <a:r>
                        <a:rPr lang="en-US" sz="2400" dirty="0">
                          <a:latin typeface="Times New Roman" panose="02020603050405020304" pitchFamily="18" charset="0"/>
                          <a:cs typeface="Times New Roman" panose="02020603050405020304" pitchFamily="18" charset="0"/>
                        </a:rPr>
                        <a:t>2</a:t>
                      </a:r>
                    </a:p>
                  </a:txBody>
                  <a:tcPr/>
                </a:tc>
                <a:tc>
                  <a:txBody>
                    <a:bodyPr/>
                    <a:lstStyle/>
                    <a:p>
                      <a:pPr algn="ctr"/>
                      <a:r>
                        <a:rPr lang="en-US" sz="24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3667174897"/>
                  </a:ext>
                </a:extLst>
              </a:tr>
              <a:tr h="370840">
                <a:tc>
                  <a:txBody>
                    <a:bodyPr/>
                    <a:lstStyle/>
                    <a:p>
                      <a:pPr algn="ctr"/>
                      <a:r>
                        <a:rPr lang="en-US" sz="2400" dirty="0">
                          <a:latin typeface="Times New Roman" panose="02020603050405020304" pitchFamily="18" charset="0"/>
                          <a:cs typeface="Times New Roman" panose="02020603050405020304" pitchFamily="18" charset="0"/>
                        </a:rPr>
                        <a:t>3</a:t>
                      </a:r>
                    </a:p>
                  </a:txBody>
                  <a:tcPr/>
                </a:tc>
                <a:tc>
                  <a:txBody>
                    <a:bodyPr/>
                    <a:lstStyle/>
                    <a:p>
                      <a:pPr algn="ctr"/>
                      <a:r>
                        <a:rPr lang="en-US" sz="24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2700430128"/>
                  </a:ext>
                </a:extLst>
              </a:tr>
              <a:tr h="370840">
                <a:tc>
                  <a:txBody>
                    <a:bodyPr/>
                    <a:lstStyle/>
                    <a:p>
                      <a:pPr algn="ctr"/>
                      <a:r>
                        <a:rPr lang="en-US"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893366035"/>
                  </a:ext>
                </a:extLst>
              </a:tr>
              <a:tr h="370840">
                <a:tc>
                  <a:txBody>
                    <a:bodyPr/>
                    <a:lstStyle/>
                    <a:p>
                      <a:pPr algn="ctr"/>
                      <a:r>
                        <a:rPr lang="en-US" sz="2400" dirty="0">
                          <a:latin typeface="Times New Roman" panose="02020603050405020304" pitchFamily="18" charset="0"/>
                          <a:cs typeface="Times New Roman" panose="02020603050405020304" pitchFamily="18" charset="0"/>
                        </a:rPr>
                        <a:t>5</a:t>
                      </a:r>
                    </a:p>
                  </a:txBody>
                  <a:tcPr/>
                </a:tc>
                <a:tc>
                  <a:txBody>
                    <a:bodyPr/>
                    <a:lstStyle/>
                    <a:p>
                      <a:pPr algn="ctr"/>
                      <a:r>
                        <a:rPr lang="en-US" sz="24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1985192324"/>
                  </a:ext>
                </a:extLst>
              </a:tr>
              <a:tr h="370840">
                <a:tc>
                  <a:txBody>
                    <a:bodyPr/>
                    <a:lstStyle/>
                    <a:p>
                      <a:pPr algn="ctr"/>
                      <a:r>
                        <a:rPr lang="en-US" sz="2400" dirty="0">
                          <a:latin typeface="Times New Roman" panose="02020603050405020304" pitchFamily="18" charset="0"/>
                          <a:cs typeface="Times New Roman" panose="02020603050405020304" pitchFamily="18" charset="0"/>
                        </a:rPr>
                        <a:t>6</a:t>
                      </a:r>
                    </a:p>
                  </a:txBody>
                  <a:tcPr/>
                </a:tc>
                <a:tc>
                  <a:txBody>
                    <a:bodyPr/>
                    <a:lstStyle/>
                    <a:p>
                      <a:pPr algn="ctr"/>
                      <a:r>
                        <a:rPr lang="en-US" sz="2400"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2235402708"/>
                  </a:ext>
                </a:extLst>
              </a:tr>
            </a:tbl>
          </a:graphicData>
        </a:graphic>
      </p:graphicFrame>
      <mc:AlternateContent xmlns:mc="http://schemas.openxmlformats.org/markup-compatibility/2006" xmlns:a14="http://schemas.microsoft.com/office/drawing/2010/main">
        <mc:Choice Requires="a14">
          <p:sp>
            <p:nvSpPr>
              <p:cNvPr id="9" name="TextBox 8"/>
              <p:cNvSpPr txBox="1"/>
              <p:nvPr/>
            </p:nvSpPr>
            <p:spPr>
              <a:xfrm>
                <a:off x="4427984" y="2836263"/>
                <a:ext cx="3060710" cy="4824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m:t>
                      </m:r>
                      <m:r>
                        <a:rPr lang="en-US" sz="2400" b="0" i="1" smtClean="0">
                          <a:latin typeface="Cambria Math" panose="02040503050406030204" pitchFamily="18" charset="0"/>
                        </a:rPr>
                        <m:t>𝑋</m:t>
                      </m:r>
                      <m:r>
                        <a:rPr lang="en-US" sz="2400" b="0" i="1" smtClean="0">
                          <a:latin typeface="Cambria Math" panose="02040503050406030204" pitchFamily="18" charset="0"/>
                        </a:rPr>
                        <m:t>+1</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27984" y="2836263"/>
                <a:ext cx="3060710" cy="482440"/>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2813984" y="1639209"/>
            <a:ext cx="6120680" cy="1200329"/>
          </a:xfrm>
          <a:prstGeom prst="rect">
            <a:avLst/>
          </a:prstGeom>
          <a:noFill/>
        </p:spPr>
        <p:txBody>
          <a:bodyPr wrap="square" rtlCol="0">
            <a:spAutoFit/>
          </a:bodyPr>
          <a:lstStyle/>
          <a:p>
            <a:pPr algn="just"/>
            <a:r>
              <a:rPr lang="en-US" sz="2400" b="1" dirty="0">
                <a:solidFill>
                  <a:schemeClr val="bg2">
                    <a:lumMod val="10000"/>
                  </a:schemeClr>
                </a:solidFill>
                <a:latin typeface="Times New Roman" panose="02020603050405020304" pitchFamily="18" charset="0"/>
                <a:cs typeface="Times New Roman" panose="02020603050405020304" pitchFamily="18" charset="0"/>
              </a:rPr>
              <a:t>After applying linear regression algorithm over the training data, the following target function is estimated.</a:t>
            </a: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3605412323"/>
                  </p:ext>
                </p:extLst>
              </p:nvPr>
            </p:nvGraphicFramePr>
            <p:xfrm>
              <a:off x="2483768" y="3485406"/>
              <a:ext cx="1722012" cy="2752979"/>
            </p:xfrm>
            <a:graphic>
              <a:graphicData uri="http://schemas.openxmlformats.org/drawingml/2006/table">
                <a:tbl>
                  <a:tblPr firstRow="1" bandRow="1">
                    <a:tableStyleId>{073A0DAA-6AF3-43AB-8588-CEC1D06C72B9}</a:tableStyleId>
                  </a:tblPr>
                  <a:tblGrid>
                    <a:gridCol w="529850">
                      <a:extLst>
                        <a:ext uri="{9D8B030D-6E8A-4147-A177-3AD203B41FA5}">
                          <a16:colId xmlns:a16="http://schemas.microsoft.com/office/drawing/2014/main" val="795062397"/>
                        </a:ext>
                      </a:extLst>
                    </a:gridCol>
                    <a:gridCol w="596081">
                      <a:extLst>
                        <a:ext uri="{9D8B030D-6E8A-4147-A177-3AD203B41FA5}">
                          <a16:colId xmlns:a16="http://schemas.microsoft.com/office/drawing/2014/main" val="429958802"/>
                        </a:ext>
                      </a:extLst>
                    </a:gridCol>
                    <a:gridCol w="596081">
                      <a:extLst>
                        <a:ext uri="{9D8B030D-6E8A-4147-A177-3AD203B41FA5}">
                          <a16:colId xmlns:a16="http://schemas.microsoft.com/office/drawing/2014/main" val="4245075318"/>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X</a:t>
                          </a:r>
                        </a:p>
                      </a:txBody>
                      <a:tcPr/>
                    </a:tc>
                    <a:tc>
                      <a:txBody>
                        <a:bodyPr/>
                        <a:lstStyle/>
                        <a:p>
                          <a:pPr algn="ctr"/>
                          <a:r>
                            <a:rPr lang="en-US" sz="2400" dirty="0">
                              <a:latin typeface="Times New Roman" panose="02020603050405020304" pitchFamily="18" charset="0"/>
                              <a:cs typeface="Times New Roman" panose="02020603050405020304" pitchFamily="18" charset="0"/>
                            </a:rPr>
                            <a:t>Y</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cs typeface="Times New Roman" panose="02020603050405020304" pitchFamily="18" charset="0"/>
                                      </a:rPr>
                                    </m:ctrlPr>
                                  </m:accPr>
                                  <m:e>
                                    <m:r>
                                      <a:rPr lang="en-US" sz="2400" b="1" i="1" smtClean="0">
                                        <a:latin typeface="Cambria Math" panose="02040503050406030204" pitchFamily="18" charset="0"/>
                                        <a:cs typeface="Times New Roman" panose="02020603050405020304" pitchFamily="18" charset="0"/>
                                      </a:rPr>
                                      <m:t>𝒀</m:t>
                                    </m:r>
                                  </m:e>
                                </m:acc>
                              </m:oMath>
                            </m:oMathPara>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8154756"/>
                      </a:ext>
                    </a:extLst>
                  </a:tr>
                  <a:tr h="370840">
                    <a:tc>
                      <a:txBody>
                        <a:bodyPr/>
                        <a:lstStyle/>
                        <a:p>
                          <a:pPr algn="ctr"/>
                          <a:r>
                            <a:rPr lang="en-US" sz="2400" dirty="0">
                              <a:latin typeface="Times New Roman" panose="02020603050405020304" pitchFamily="18" charset="0"/>
                              <a:cs typeface="Times New Roman" panose="02020603050405020304" pitchFamily="18" charset="0"/>
                            </a:rPr>
                            <a:t>2</a:t>
                          </a:r>
                        </a:p>
                      </a:txBody>
                      <a:tcPr/>
                    </a:tc>
                    <a:tc>
                      <a:txBody>
                        <a:bodyPr/>
                        <a:lstStyle/>
                        <a:p>
                          <a:pPr algn="ctr"/>
                          <a:r>
                            <a:rPr lang="en-US"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3667174897"/>
                      </a:ext>
                    </a:extLst>
                  </a:tr>
                  <a:tr h="370840">
                    <a:tc>
                      <a:txBody>
                        <a:bodyPr/>
                        <a:lstStyle/>
                        <a:p>
                          <a:pPr algn="ctr"/>
                          <a:r>
                            <a:rPr lang="en-US" sz="2400" dirty="0">
                              <a:latin typeface="Times New Roman" panose="02020603050405020304" pitchFamily="18" charset="0"/>
                              <a:cs typeface="Times New Roman" panose="02020603050405020304" pitchFamily="18" charset="0"/>
                            </a:rPr>
                            <a:t>3</a:t>
                          </a:r>
                        </a:p>
                      </a:txBody>
                      <a:tcPr/>
                    </a:tc>
                    <a:tc>
                      <a:txBody>
                        <a:bodyPr/>
                        <a:lstStyle/>
                        <a:p>
                          <a:pPr algn="ctr"/>
                          <a:r>
                            <a:rPr lang="en-US" sz="2400" dirty="0">
                              <a:latin typeface="Times New Roman" panose="02020603050405020304" pitchFamily="18" charset="0"/>
                              <a:cs typeface="Times New Roman" panose="02020603050405020304" pitchFamily="18" charset="0"/>
                            </a:rPr>
                            <a:t>6</a:t>
                          </a:r>
                        </a:p>
                      </a:txBody>
                      <a:tcPr/>
                    </a:tc>
                    <a:tc>
                      <a:txBody>
                        <a:bodyPr/>
                        <a:lstStyle/>
                        <a:p>
                          <a:pPr algn="ctr"/>
                          <a:r>
                            <a:rPr lang="en-US" sz="2400"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2700430128"/>
                      </a:ext>
                    </a:extLst>
                  </a:tr>
                  <a:tr h="370840">
                    <a:tc>
                      <a:txBody>
                        <a:bodyPr/>
                        <a:lstStyle/>
                        <a:p>
                          <a:pPr algn="ctr"/>
                          <a:r>
                            <a:rPr lang="en-US"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8</a:t>
                          </a:r>
                        </a:p>
                      </a:txBody>
                      <a:tcPr/>
                    </a:tc>
                    <a:tc>
                      <a:txBody>
                        <a:bodyPr/>
                        <a:lstStyle/>
                        <a:p>
                          <a:pPr algn="ctr"/>
                          <a:r>
                            <a:rPr lang="en-US" sz="2400"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893366035"/>
                      </a:ext>
                    </a:extLst>
                  </a:tr>
                  <a:tr h="370840">
                    <a:tc>
                      <a:txBody>
                        <a:bodyPr/>
                        <a:lstStyle/>
                        <a:p>
                          <a:pPr algn="ctr"/>
                          <a:r>
                            <a:rPr lang="en-US" sz="2400" dirty="0">
                              <a:latin typeface="Times New Roman" panose="02020603050405020304" pitchFamily="18" charset="0"/>
                              <a:cs typeface="Times New Roman" panose="02020603050405020304" pitchFamily="18" charset="0"/>
                            </a:rPr>
                            <a:t>5</a:t>
                          </a:r>
                        </a:p>
                      </a:txBody>
                      <a:tcPr/>
                    </a:tc>
                    <a:tc>
                      <a:txBody>
                        <a:bodyPr/>
                        <a:lstStyle/>
                        <a:p>
                          <a:pPr algn="ctr"/>
                          <a:r>
                            <a:rPr lang="en-US" sz="2400" dirty="0">
                              <a:latin typeface="Times New Roman" panose="02020603050405020304" pitchFamily="18" charset="0"/>
                              <a:cs typeface="Times New Roman" panose="02020603050405020304" pitchFamily="18" charset="0"/>
                            </a:rPr>
                            <a:t>10</a:t>
                          </a:r>
                        </a:p>
                      </a:txBody>
                      <a:tcPr/>
                    </a:tc>
                    <a:tc>
                      <a:txBody>
                        <a:bodyPr/>
                        <a:lstStyle/>
                        <a:p>
                          <a:pPr algn="ctr"/>
                          <a:r>
                            <a:rPr lang="en-US" sz="2400" dirty="0">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1985192324"/>
                      </a:ext>
                    </a:extLst>
                  </a:tr>
                  <a:tr h="370840">
                    <a:tc>
                      <a:txBody>
                        <a:bodyPr/>
                        <a:lstStyle/>
                        <a:p>
                          <a:pPr algn="ctr"/>
                          <a:r>
                            <a:rPr lang="en-US" sz="2400" dirty="0">
                              <a:latin typeface="Times New Roman" panose="02020603050405020304" pitchFamily="18" charset="0"/>
                              <a:cs typeface="Times New Roman" panose="02020603050405020304" pitchFamily="18" charset="0"/>
                            </a:rPr>
                            <a:t>6</a:t>
                          </a:r>
                        </a:p>
                      </a:txBody>
                      <a:tcPr/>
                    </a:tc>
                    <a:tc>
                      <a:txBody>
                        <a:bodyPr/>
                        <a:lstStyle/>
                        <a:p>
                          <a:pPr algn="ctr"/>
                          <a:r>
                            <a:rPr lang="en-US" sz="2400" dirty="0">
                              <a:latin typeface="Times New Roman" panose="02020603050405020304" pitchFamily="18" charset="0"/>
                              <a:cs typeface="Times New Roman" panose="02020603050405020304" pitchFamily="18" charset="0"/>
                            </a:rPr>
                            <a:t>12</a:t>
                          </a:r>
                        </a:p>
                      </a:txBody>
                      <a:tcPr/>
                    </a:tc>
                    <a:tc>
                      <a:txBody>
                        <a:bodyPr/>
                        <a:lstStyle/>
                        <a:p>
                          <a:pPr algn="ctr"/>
                          <a:r>
                            <a:rPr lang="en-US" sz="2400" dirty="0">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2235402708"/>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3605412323"/>
                  </p:ext>
                </p:extLst>
              </p:nvPr>
            </p:nvGraphicFramePr>
            <p:xfrm>
              <a:off x="2483768" y="3485406"/>
              <a:ext cx="1722012" cy="2752979"/>
            </p:xfrm>
            <a:graphic>
              <a:graphicData uri="http://schemas.openxmlformats.org/drawingml/2006/table">
                <a:tbl>
                  <a:tblPr firstRow="1" bandRow="1">
                    <a:tableStyleId>{073A0DAA-6AF3-43AB-8588-CEC1D06C72B9}</a:tableStyleId>
                  </a:tblPr>
                  <a:tblGrid>
                    <a:gridCol w="529850">
                      <a:extLst>
                        <a:ext uri="{9D8B030D-6E8A-4147-A177-3AD203B41FA5}">
                          <a16:colId xmlns:a16="http://schemas.microsoft.com/office/drawing/2014/main" val="795062397"/>
                        </a:ext>
                      </a:extLst>
                    </a:gridCol>
                    <a:gridCol w="596081">
                      <a:extLst>
                        <a:ext uri="{9D8B030D-6E8A-4147-A177-3AD203B41FA5}">
                          <a16:colId xmlns:a16="http://schemas.microsoft.com/office/drawing/2014/main" val="429958802"/>
                        </a:ext>
                      </a:extLst>
                    </a:gridCol>
                    <a:gridCol w="596081">
                      <a:extLst>
                        <a:ext uri="{9D8B030D-6E8A-4147-A177-3AD203B41FA5}">
                          <a16:colId xmlns:a16="http://schemas.microsoft.com/office/drawing/2014/main" val="4245075318"/>
                        </a:ext>
                      </a:extLst>
                    </a:gridCol>
                  </a:tblGrid>
                  <a:tr h="466979">
                    <a:tc>
                      <a:txBody>
                        <a:bodyPr/>
                        <a:lstStyle/>
                        <a:p>
                          <a:pPr algn="ctr"/>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189796" t="-9091" r="-5102" b="-516883"/>
                          </a:stretch>
                        </a:blipFill>
                      </a:tcPr>
                    </a:tc>
                    <a:extLst>
                      <a:ext uri="{0D108BD9-81ED-4DB2-BD59-A6C34878D82A}">
                        <a16:rowId xmlns:a16="http://schemas.microsoft.com/office/drawing/2014/main" val="2338154756"/>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7174897"/>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6</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7</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0430128"/>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8</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9</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3366035"/>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10</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11</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5192324"/>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6</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12</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13</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54027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4587192" y="3886822"/>
                <a:ext cx="4402808" cy="471539"/>
              </a:xfrm>
              <a:prstGeom prst="rect">
                <a:avLst/>
              </a:prstGeom>
              <a:noFill/>
            </p:spPr>
            <p:txBody>
              <a:bodyPr wrap="none" rtlCol="0">
                <a:spAutoFit/>
              </a:bodyPr>
              <a:lstStyle/>
              <a:p>
                <a:r>
                  <a:rPr lang="en-US" sz="2400" b="1" dirty="0">
                    <a:solidFill>
                      <a:schemeClr val="tx2">
                        <a:lumMod val="50000"/>
                      </a:schemeClr>
                    </a:solidFill>
                    <a:latin typeface="Times New Roman" panose="02020603050405020304" pitchFamily="18" charset="0"/>
                    <a:cs typeface="Times New Roman" panose="02020603050405020304" pitchFamily="18" charset="0"/>
                  </a:rPr>
                  <a:t>Mean of </a:t>
                </a:r>
                <a14:m>
                  <m:oMath xmlns:m="http://schemas.openxmlformats.org/officeDocument/2006/math">
                    <m:acc>
                      <m:accPr>
                        <m:chr m:val="̂"/>
                        <m:ctrlPr>
                          <a:rPr lang="en-US" sz="2400" b="1" i="1">
                            <a:solidFill>
                              <a:schemeClr val="tx2">
                                <a:lumMod val="50000"/>
                              </a:schemeClr>
                            </a:solidFill>
                            <a:latin typeface="Cambria Math" panose="02040503050406030204" pitchFamily="18" charset="0"/>
                            <a:cs typeface="Times New Roman" panose="02020603050405020304" pitchFamily="18" charset="0"/>
                          </a:rPr>
                        </m:ctrlPr>
                      </m:accPr>
                      <m:e>
                        <m:r>
                          <a:rPr lang="en-US" sz="2400" b="1" i="1">
                            <a:solidFill>
                              <a:schemeClr val="tx2">
                                <a:lumMod val="50000"/>
                              </a:schemeClr>
                            </a:solidFill>
                            <a:latin typeface="Cambria Math" panose="02040503050406030204" pitchFamily="18" charset="0"/>
                            <a:cs typeface="Times New Roman" panose="02020603050405020304" pitchFamily="18" charset="0"/>
                          </a:rPr>
                          <m:t>𝒀</m:t>
                        </m:r>
                      </m:e>
                    </m:acc>
                  </m:oMath>
                </a14:m>
                <a:r>
                  <a:rPr lang="en-US" sz="2400" b="1" dirty="0">
                    <a:solidFill>
                      <a:schemeClr val="tx2">
                        <a:lumMod val="50000"/>
                      </a:schemeClr>
                    </a:solidFill>
                    <a:latin typeface="Times New Roman" panose="02020603050405020304" pitchFamily="18" charset="0"/>
                    <a:cs typeface="Times New Roman" panose="02020603050405020304" pitchFamily="18" charset="0"/>
                  </a:rPr>
                  <a:t>= (5+7+9+11+13)/5=9 </a:t>
                </a:r>
              </a:p>
            </p:txBody>
          </p:sp>
        </mc:Choice>
        <mc:Fallback xmlns="">
          <p:sp>
            <p:nvSpPr>
              <p:cNvPr id="12" name="TextBox 11"/>
              <p:cNvSpPr txBox="1">
                <a:spLocks noRot="1" noChangeAspect="1" noMove="1" noResize="1" noEditPoints="1" noAdjustHandles="1" noChangeArrowheads="1" noChangeShapeType="1" noTextEdit="1"/>
              </p:cNvSpPr>
              <p:nvPr/>
            </p:nvSpPr>
            <p:spPr>
              <a:xfrm>
                <a:off x="4587192" y="3886822"/>
                <a:ext cx="4402808" cy="471539"/>
              </a:xfrm>
              <a:prstGeom prst="rect">
                <a:avLst/>
              </a:prstGeom>
              <a:blipFill>
                <a:blip r:embed="rId5"/>
                <a:stretch>
                  <a:fillRect l="-2075" t="-7792" r="-1107" b="-29870"/>
                </a:stretch>
              </a:blipFill>
            </p:spPr>
            <p:txBody>
              <a:bodyPr/>
              <a:lstStyle/>
              <a:p>
                <a:r>
                  <a:rPr lang="en-US">
                    <a:noFill/>
                  </a:rPr>
                  <a:t> </a:t>
                </a:r>
              </a:p>
            </p:txBody>
          </p:sp>
        </mc:Fallback>
      </mc:AlternateContent>
    </p:spTree>
    <p:extLst>
      <p:ext uri="{BB962C8B-B14F-4D97-AF65-F5344CB8AC3E}">
        <p14:creationId xmlns:p14="http://schemas.microsoft.com/office/powerpoint/2010/main" val="2943220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39</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3238354702"/>
                  </p:ext>
                </p:extLst>
              </p:nvPr>
            </p:nvGraphicFramePr>
            <p:xfrm>
              <a:off x="323528" y="1772816"/>
              <a:ext cx="4486815" cy="2790254"/>
            </p:xfrm>
            <a:graphic>
              <a:graphicData uri="http://schemas.openxmlformats.org/drawingml/2006/table">
                <a:tbl>
                  <a:tblPr firstRow="1" bandRow="1">
                    <a:tableStyleId>{073A0DAA-6AF3-43AB-8588-CEC1D06C72B9}</a:tableStyleId>
                  </a:tblPr>
                  <a:tblGrid>
                    <a:gridCol w="479743">
                      <a:extLst>
                        <a:ext uri="{9D8B030D-6E8A-4147-A177-3AD203B41FA5}">
                          <a16:colId xmlns:a16="http://schemas.microsoft.com/office/drawing/2014/main" val="795062397"/>
                        </a:ext>
                      </a:extLst>
                    </a:gridCol>
                    <a:gridCol w="563880">
                      <a:extLst>
                        <a:ext uri="{9D8B030D-6E8A-4147-A177-3AD203B41FA5}">
                          <a16:colId xmlns:a16="http://schemas.microsoft.com/office/drawing/2014/main" val="429958802"/>
                        </a:ext>
                      </a:extLst>
                    </a:gridCol>
                    <a:gridCol w="563880">
                      <a:extLst>
                        <a:ext uri="{9D8B030D-6E8A-4147-A177-3AD203B41FA5}">
                          <a16:colId xmlns:a16="http://schemas.microsoft.com/office/drawing/2014/main" val="4245075318"/>
                        </a:ext>
                      </a:extLst>
                    </a:gridCol>
                    <a:gridCol w="1422971">
                      <a:extLst>
                        <a:ext uri="{9D8B030D-6E8A-4147-A177-3AD203B41FA5}">
                          <a16:colId xmlns:a16="http://schemas.microsoft.com/office/drawing/2014/main" val="2140168979"/>
                        </a:ext>
                      </a:extLst>
                    </a:gridCol>
                    <a:gridCol w="1456341">
                      <a:extLst>
                        <a:ext uri="{9D8B030D-6E8A-4147-A177-3AD203B41FA5}">
                          <a16:colId xmlns:a16="http://schemas.microsoft.com/office/drawing/2014/main" val="4215965268"/>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X</a:t>
                          </a:r>
                        </a:p>
                      </a:txBody>
                      <a:tcPr/>
                    </a:tc>
                    <a:tc>
                      <a:txBody>
                        <a:bodyPr/>
                        <a:lstStyle/>
                        <a:p>
                          <a:pPr algn="ctr"/>
                          <a:r>
                            <a:rPr lang="en-US" sz="2400" dirty="0">
                              <a:latin typeface="Times New Roman" panose="02020603050405020304" pitchFamily="18" charset="0"/>
                              <a:cs typeface="Times New Roman" panose="02020603050405020304" pitchFamily="18" charset="0"/>
                            </a:rPr>
                            <a:t>Y</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cs typeface="Times New Roman" panose="02020603050405020304" pitchFamily="18" charset="0"/>
                                      </a:rPr>
                                    </m:ctrlPr>
                                  </m:accPr>
                                  <m:e>
                                    <m:r>
                                      <a:rPr lang="en-US" sz="2400" b="1" i="1" smtClean="0">
                                        <a:latin typeface="Cambria Math" panose="02040503050406030204" pitchFamily="18" charset="0"/>
                                        <a:cs typeface="Times New Roman" panose="02020603050405020304" pitchFamily="18" charset="0"/>
                                      </a:rPr>
                                      <m:t>𝒀</m:t>
                                    </m:r>
                                  </m:e>
                                </m:acc>
                              </m:oMath>
                            </m:oMathPara>
                          </a14:m>
                          <a:endParaRPr lang="en-US" sz="24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sz="2400" b="1" i="0" smtClean="0">
                                  <a:latin typeface="Cambria Math" panose="02040503050406030204" pitchFamily="18" charset="0"/>
                                  <a:cs typeface="Times New Roman" panose="02020603050405020304" pitchFamily="18" charset="0"/>
                                </a:rPr>
                                <m:t>𝐄</m:t>
                              </m:r>
                              <m:d>
                                <m:dPr>
                                  <m:ctrlPr>
                                    <a:rPr lang="en-US" sz="2400" b="1" i="1" smtClean="0">
                                      <a:latin typeface="Cambria Math" panose="02040503050406030204" pitchFamily="18" charset="0"/>
                                      <a:cs typeface="Times New Roman" panose="02020603050405020304" pitchFamily="18" charset="0"/>
                                    </a:rPr>
                                  </m:ctrlPr>
                                </m:dPr>
                                <m:e>
                                  <m:acc>
                                    <m:accPr>
                                      <m:chr m:val="̂"/>
                                      <m:ctrlPr>
                                        <a:rPr lang="en-US" sz="2400" i="1" smtClean="0">
                                          <a:latin typeface="Cambria Math" panose="02040503050406030204" pitchFamily="18" charset="0"/>
                                          <a:cs typeface="Times New Roman" panose="02020603050405020304" pitchFamily="18" charset="0"/>
                                        </a:rPr>
                                      </m:ctrlPr>
                                    </m:accPr>
                                    <m:e>
                                      <m:r>
                                        <a:rPr lang="en-US" sz="2400" b="1" i="1" smtClean="0">
                                          <a:latin typeface="Cambria Math" panose="02040503050406030204" pitchFamily="18" charset="0"/>
                                          <a:cs typeface="Times New Roman" panose="02020603050405020304" pitchFamily="18" charset="0"/>
                                        </a:rPr>
                                        <m:t>𝒀</m:t>
                                      </m:r>
                                    </m:e>
                                  </m:acc>
                                </m:e>
                              </m:d>
                              <m:r>
                                <a:rPr lang="en-US" sz="2400" b="1" i="0"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cs typeface="Times New Roman" panose="02020603050405020304" pitchFamily="18" charset="0"/>
                                  </a:rPr>
                                  <m:t>𝐄</m:t>
                                </m:r>
                                <m:d>
                                  <m:dPr>
                                    <m:ctrlPr>
                                      <a:rPr lang="en-US" sz="2400" b="1" i="1" smtClean="0">
                                        <a:latin typeface="Cambria Math" panose="02040503050406030204" pitchFamily="18" charset="0"/>
                                        <a:cs typeface="Times New Roman" panose="02020603050405020304" pitchFamily="18" charset="0"/>
                                      </a:rPr>
                                    </m:ctrlPr>
                                  </m:dPr>
                                  <m:e>
                                    <m:acc>
                                      <m:accPr>
                                        <m:chr m:val="̂"/>
                                        <m:ctrlPr>
                                          <a:rPr lang="en-US" sz="2400" i="1" smtClean="0">
                                            <a:latin typeface="Cambria Math" panose="02040503050406030204" pitchFamily="18" charset="0"/>
                                            <a:cs typeface="Times New Roman" panose="02020603050405020304" pitchFamily="18" charset="0"/>
                                          </a:rPr>
                                        </m:ctrlPr>
                                      </m:accPr>
                                      <m:e>
                                        <m:r>
                                          <a:rPr lang="en-US" sz="2400" b="1" i="1" smtClean="0">
                                            <a:latin typeface="Cambria Math" panose="02040503050406030204" pitchFamily="18" charset="0"/>
                                            <a:cs typeface="Times New Roman" panose="02020603050405020304" pitchFamily="18" charset="0"/>
                                          </a:rPr>
                                          <m:t>𝒀</m:t>
                                        </m:r>
                                      </m:e>
                                    </m:acc>
                                  </m:e>
                                </m:d>
                                <m:r>
                                  <a:rPr lang="en-US" sz="2400" b="1" i="0" smtClean="0">
                                    <a:latin typeface="Cambria Math" panose="02040503050406030204" pitchFamily="18" charset="0"/>
                                    <a:cs typeface="Times New Roman" panose="02020603050405020304" pitchFamily="18" charset="0"/>
                                  </a:rPr>
                                  <m:t>−</m:t>
                                </m:r>
                                <m:acc>
                                  <m:accPr>
                                    <m:chr m:val="̂"/>
                                    <m:ctrlPr>
                                      <a:rPr lang="en-US" sz="2400" i="1" smtClean="0">
                                        <a:latin typeface="Cambria Math" panose="02040503050406030204" pitchFamily="18" charset="0"/>
                                        <a:cs typeface="Times New Roman" panose="02020603050405020304" pitchFamily="18" charset="0"/>
                                      </a:rPr>
                                    </m:ctrlPr>
                                  </m:accPr>
                                  <m:e>
                                    <m:r>
                                      <a:rPr lang="en-US" sz="2400" b="1" i="1" smtClean="0">
                                        <a:latin typeface="Cambria Math" panose="02040503050406030204" pitchFamily="18" charset="0"/>
                                        <a:cs typeface="Times New Roman" panose="02020603050405020304" pitchFamily="18" charset="0"/>
                                      </a:rPr>
                                      <m:t>𝒀</m:t>
                                    </m:r>
                                  </m:e>
                                </m:acc>
                              </m:oMath>
                            </m:oMathPara>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8154756"/>
                      </a:ext>
                    </a:extLst>
                  </a:tr>
                  <a:tr h="370840">
                    <a:tc>
                      <a:txBody>
                        <a:bodyPr/>
                        <a:lstStyle/>
                        <a:p>
                          <a:pPr algn="ctr"/>
                          <a:r>
                            <a:rPr lang="en-US" sz="2400" dirty="0">
                              <a:latin typeface="Times New Roman" panose="02020603050405020304" pitchFamily="18" charset="0"/>
                              <a:cs typeface="Times New Roman" panose="02020603050405020304" pitchFamily="18" charset="0"/>
                            </a:rPr>
                            <a:t>2</a:t>
                          </a:r>
                        </a:p>
                      </a:txBody>
                      <a:tcPr/>
                    </a:tc>
                    <a:tc>
                      <a:txBody>
                        <a:bodyPr/>
                        <a:lstStyle/>
                        <a:p>
                          <a:pPr algn="ctr"/>
                          <a:r>
                            <a:rPr lang="en-US"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5</a:t>
                          </a:r>
                        </a:p>
                      </a:txBody>
                      <a:tcPr/>
                    </a:tc>
                    <a:tc>
                      <a:txBody>
                        <a:bodyPr/>
                        <a:lstStyle/>
                        <a:p>
                          <a:pPr algn="ctr"/>
                          <a:r>
                            <a:rPr lang="en-US" sz="2400" dirty="0">
                              <a:latin typeface="Times New Roman" panose="02020603050405020304" pitchFamily="18" charset="0"/>
                              <a:cs typeface="Times New Roman" panose="02020603050405020304" pitchFamily="18" charset="0"/>
                            </a:rPr>
                            <a:t>5</a:t>
                          </a:r>
                        </a:p>
                      </a:txBody>
                      <a:tcPr/>
                    </a:tc>
                    <a:tc>
                      <a:txBody>
                        <a:bodyPr/>
                        <a:lstStyle/>
                        <a:p>
                          <a:pPr algn="ctr"/>
                          <a:r>
                            <a:rPr lang="en-US" sz="24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3667174897"/>
                      </a:ext>
                    </a:extLst>
                  </a:tr>
                  <a:tr h="370840">
                    <a:tc>
                      <a:txBody>
                        <a:bodyPr/>
                        <a:lstStyle/>
                        <a:p>
                          <a:pPr algn="ctr"/>
                          <a:r>
                            <a:rPr lang="en-US" sz="2400" dirty="0">
                              <a:latin typeface="Times New Roman" panose="02020603050405020304" pitchFamily="18" charset="0"/>
                              <a:cs typeface="Times New Roman" panose="02020603050405020304" pitchFamily="18" charset="0"/>
                            </a:rPr>
                            <a:t>3</a:t>
                          </a:r>
                        </a:p>
                      </a:txBody>
                      <a:tcPr/>
                    </a:tc>
                    <a:tc>
                      <a:txBody>
                        <a:bodyPr/>
                        <a:lstStyle/>
                        <a:p>
                          <a:pPr algn="ctr"/>
                          <a:r>
                            <a:rPr lang="en-US" sz="2400" dirty="0">
                              <a:latin typeface="Times New Roman" panose="02020603050405020304" pitchFamily="18" charset="0"/>
                              <a:cs typeface="Times New Roman" panose="02020603050405020304" pitchFamily="18" charset="0"/>
                            </a:rPr>
                            <a:t>6</a:t>
                          </a:r>
                        </a:p>
                      </a:txBody>
                      <a:tcPr/>
                    </a:tc>
                    <a:tc>
                      <a:txBody>
                        <a:bodyPr/>
                        <a:lstStyle/>
                        <a:p>
                          <a:pPr algn="ctr"/>
                          <a:r>
                            <a:rPr lang="en-US" sz="2400" dirty="0">
                              <a:latin typeface="Times New Roman" panose="02020603050405020304" pitchFamily="18" charset="0"/>
                              <a:cs typeface="Times New Roman" panose="02020603050405020304" pitchFamily="18" charset="0"/>
                            </a:rPr>
                            <a:t>7</a:t>
                          </a:r>
                        </a:p>
                      </a:txBody>
                      <a:tcPr/>
                    </a:tc>
                    <a:tc>
                      <a:txBody>
                        <a:bodyPr/>
                        <a:lstStyle/>
                        <a:p>
                          <a:pPr algn="ctr"/>
                          <a:r>
                            <a:rPr lang="en-US" sz="2400" dirty="0">
                              <a:latin typeface="Times New Roman" panose="02020603050405020304" pitchFamily="18" charset="0"/>
                              <a:cs typeface="Times New Roman" panose="02020603050405020304" pitchFamily="18" charset="0"/>
                            </a:rPr>
                            <a:t>3</a:t>
                          </a:r>
                        </a:p>
                      </a:txBody>
                      <a:tcPr/>
                    </a:tc>
                    <a:tc>
                      <a:txBody>
                        <a:bodyPr/>
                        <a:lstStyle/>
                        <a:p>
                          <a:pPr algn="ctr"/>
                          <a:r>
                            <a:rPr lang="en-US" sz="2400"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2700430128"/>
                      </a:ext>
                    </a:extLst>
                  </a:tr>
                  <a:tr h="370840">
                    <a:tc>
                      <a:txBody>
                        <a:bodyPr/>
                        <a:lstStyle/>
                        <a:p>
                          <a:pPr algn="ctr"/>
                          <a:r>
                            <a:rPr lang="en-US"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8</a:t>
                          </a:r>
                        </a:p>
                      </a:txBody>
                      <a:tcPr/>
                    </a:tc>
                    <a:tc>
                      <a:txBody>
                        <a:bodyPr/>
                        <a:lstStyle/>
                        <a:p>
                          <a:pPr algn="ctr"/>
                          <a:r>
                            <a:rPr lang="en-US" sz="2400" dirty="0">
                              <a:latin typeface="Times New Roman" panose="02020603050405020304" pitchFamily="18" charset="0"/>
                              <a:cs typeface="Times New Roman" panose="02020603050405020304" pitchFamily="18" charset="0"/>
                            </a:rPr>
                            <a:t>9</a:t>
                          </a:r>
                        </a:p>
                      </a:txBody>
                      <a:tcPr/>
                    </a:tc>
                    <a:tc>
                      <a:txBody>
                        <a:bodyPr/>
                        <a:lstStyle/>
                        <a:p>
                          <a:pPr algn="ctr"/>
                          <a:r>
                            <a:rPr lang="en-US" sz="2400" dirty="0">
                              <a:latin typeface="Times New Roman" panose="02020603050405020304" pitchFamily="18" charset="0"/>
                              <a:cs typeface="Times New Roman" panose="02020603050405020304" pitchFamily="18" charset="0"/>
                            </a:rPr>
                            <a:t>1</a:t>
                          </a:r>
                        </a:p>
                      </a:txBody>
                      <a:tcPr/>
                    </a:tc>
                    <a:tc>
                      <a:txBody>
                        <a:bodyPr/>
                        <a:lstStyle/>
                        <a:p>
                          <a:pPr algn="ctr"/>
                          <a:r>
                            <a:rPr lang="en-US" sz="24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893366035"/>
                      </a:ext>
                    </a:extLst>
                  </a:tr>
                  <a:tr h="370840">
                    <a:tc>
                      <a:txBody>
                        <a:bodyPr/>
                        <a:lstStyle/>
                        <a:p>
                          <a:pPr algn="ctr"/>
                          <a:r>
                            <a:rPr lang="en-US" sz="2400" dirty="0">
                              <a:latin typeface="Times New Roman" panose="02020603050405020304" pitchFamily="18" charset="0"/>
                              <a:cs typeface="Times New Roman" panose="02020603050405020304" pitchFamily="18" charset="0"/>
                            </a:rPr>
                            <a:t>5</a:t>
                          </a:r>
                        </a:p>
                      </a:txBody>
                      <a:tcPr/>
                    </a:tc>
                    <a:tc>
                      <a:txBody>
                        <a:bodyPr/>
                        <a:lstStyle/>
                        <a:p>
                          <a:pPr algn="ctr"/>
                          <a:r>
                            <a:rPr lang="en-US" sz="2400" dirty="0">
                              <a:latin typeface="Times New Roman" panose="02020603050405020304" pitchFamily="18" charset="0"/>
                              <a:cs typeface="Times New Roman" panose="02020603050405020304" pitchFamily="18" charset="0"/>
                            </a:rPr>
                            <a:t>10</a:t>
                          </a:r>
                        </a:p>
                      </a:txBody>
                      <a:tcPr/>
                    </a:tc>
                    <a:tc>
                      <a:txBody>
                        <a:bodyPr/>
                        <a:lstStyle/>
                        <a:p>
                          <a:pPr algn="ctr"/>
                          <a:r>
                            <a:rPr lang="en-US" sz="2400" dirty="0">
                              <a:latin typeface="Times New Roman" panose="02020603050405020304" pitchFamily="18" charset="0"/>
                              <a:cs typeface="Times New Roman" panose="02020603050405020304" pitchFamily="18" charset="0"/>
                            </a:rPr>
                            <a:t>11</a:t>
                          </a:r>
                        </a:p>
                      </a:txBody>
                      <a:tcPr/>
                    </a:tc>
                    <a:tc>
                      <a:txBody>
                        <a:bodyPr/>
                        <a:lstStyle/>
                        <a:p>
                          <a:pPr algn="ctr"/>
                          <a:r>
                            <a:rPr lang="en-US" sz="2400" dirty="0">
                              <a:latin typeface="Times New Roman" panose="02020603050405020304" pitchFamily="18" charset="0"/>
                              <a:cs typeface="Times New Roman" panose="02020603050405020304" pitchFamily="18" charset="0"/>
                            </a:rPr>
                            <a:t>-1</a:t>
                          </a:r>
                        </a:p>
                      </a:txBody>
                      <a:tcPr/>
                    </a:tc>
                    <a:tc>
                      <a:txBody>
                        <a:bodyPr/>
                        <a:lstStyle/>
                        <a:p>
                          <a:pPr algn="ctr"/>
                          <a:r>
                            <a:rPr lang="en-US" sz="2400"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1985192324"/>
                      </a:ext>
                    </a:extLst>
                  </a:tr>
                  <a:tr h="370840">
                    <a:tc>
                      <a:txBody>
                        <a:bodyPr/>
                        <a:lstStyle/>
                        <a:p>
                          <a:pPr algn="ctr"/>
                          <a:r>
                            <a:rPr lang="en-US" sz="2400" dirty="0">
                              <a:latin typeface="Times New Roman" panose="02020603050405020304" pitchFamily="18" charset="0"/>
                              <a:cs typeface="Times New Roman" panose="02020603050405020304" pitchFamily="18" charset="0"/>
                            </a:rPr>
                            <a:t>6</a:t>
                          </a:r>
                        </a:p>
                      </a:txBody>
                      <a:tcPr/>
                    </a:tc>
                    <a:tc>
                      <a:txBody>
                        <a:bodyPr/>
                        <a:lstStyle/>
                        <a:p>
                          <a:pPr algn="ctr"/>
                          <a:r>
                            <a:rPr lang="en-US" sz="2400" dirty="0">
                              <a:latin typeface="Times New Roman" panose="02020603050405020304" pitchFamily="18" charset="0"/>
                              <a:cs typeface="Times New Roman" panose="02020603050405020304" pitchFamily="18" charset="0"/>
                            </a:rPr>
                            <a:t>12</a:t>
                          </a:r>
                        </a:p>
                      </a:txBody>
                      <a:tcPr/>
                    </a:tc>
                    <a:tc>
                      <a:txBody>
                        <a:bodyPr/>
                        <a:lstStyle/>
                        <a:p>
                          <a:pPr algn="ctr"/>
                          <a:r>
                            <a:rPr lang="en-US" sz="2400" dirty="0">
                              <a:latin typeface="Times New Roman" panose="02020603050405020304" pitchFamily="18" charset="0"/>
                              <a:cs typeface="Times New Roman" panose="02020603050405020304" pitchFamily="18" charset="0"/>
                            </a:rPr>
                            <a:t>13</a:t>
                          </a:r>
                        </a:p>
                      </a:txBody>
                      <a:tcPr/>
                    </a:tc>
                    <a:tc>
                      <a:txBody>
                        <a:bodyPr/>
                        <a:lstStyle/>
                        <a:p>
                          <a:pPr algn="ctr"/>
                          <a:r>
                            <a:rPr lang="en-US" sz="2400" dirty="0">
                              <a:latin typeface="Times New Roman" panose="02020603050405020304" pitchFamily="18" charset="0"/>
                              <a:cs typeface="Times New Roman" panose="02020603050405020304" pitchFamily="18" charset="0"/>
                            </a:rPr>
                            <a:t>-3</a:t>
                          </a:r>
                        </a:p>
                      </a:txBody>
                      <a:tcPr/>
                    </a:tc>
                    <a:tc>
                      <a:txBody>
                        <a:bodyPr/>
                        <a:lstStyle/>
                        <a:p>
                          <a:pPr algn="ctr"/>
                          <a:r>
                            <a:rPr lang="en-US" sz="24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235402708"/>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3238354702"/>
                  </p:ext>
                </p:extLst>
              </p:nvPr>
            </p:nvGraphicFramePr>
            <p:xfrm>
              <a:off x="323528" y="1772816"/>
              <a:ext cx="4486815" cy="2790254"/>
            </p:xfrm>
            <a:graphic>
              <a:graphicData uri="http://schemas.openxmlformats.org/drawingml/2006/table">
                <a:tbl>
                  <a:tblPr firstRow="1" bandRow="1">
                    <a:tableStyleId>{073A0DAA-6AF3-43AB-8588-CEC1D06C72B9}</a:tableStyleId>
                  </a:tblPr>
                  <a:tblGrid>
                    <a:gridCol w="479743">
                      <a:extLst>
                        <a:ext uri="{9D8B030D-6E8A-4147-A177-3AD203B41FA5}">
                          <a16:colId xmlns:a16="http://schemas.microsoft.com/office/drawing/2014/main" val="795062397"/>
                        </a:ext>
                      </a:extLst>
                    </a:gridCol>
                    <a:gridCol w="563880">
                      <a:extLst>
                        <a:ext uri="{9D8B030D-6E8A-4147-A177-3AD203B41FA5}">
                          <a16:colId xmlns:a16="http://schemas.microsoft.com/office/drawing/2014/main" val="429958802"/>
                        </a:ext>
                      </a:extLst>
                    </a:gridCol>
                    <a:gridCol w="563880">
                      <a:extLst>
                        <a:ext uri="{9D8B030D-6E8A-4147-A177-3AD203B41FA5}">
                          <a16:colId xmlns:a16="http://schemas.microsoft.com/office/drawing/2014/main" val="4245075318"/>
                        </a:ext>
                      </a:extLst>
                    </a:gridCol>
                    <a:gridCol w="1422971">
                      <a:extLst>
                        <a:ext uri="{9D8B030D-6E8A-4147-A177-3AD203B41FA5}">
                          <a16:colId xmlns:a16="http://schemas.microsoft.com/office/drawing/2014/main" val="2140168979"/>
                        </a:ext>
                      </a:extLst>
                    </a:gridCol>
                    <a:gridCol w="1456341">
                      <a:extLst>
                        <a:ext uri="{9D8B030D-6E8A-4147-A177-3AD203B41FA5}">
                          <a16:colId xmlns:a16="http://schemas.microsoft.com/office/drawing/2014/main" val="4215965268"/>
                        </a:ext>
                      </a:extLst>
                    </a:gridCol>
                  </a:tblGrid>
                  <a:tr h="504254">
                    <a:tc>
                      <a:txBody>
                        <a:bodyPr/>
                        <a:lstStyle/>
                        <a:p>
                          <a:pPr algn="ctr"/>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84946" t="-8434" r="-512903" b="-480723"/>
                          </a:stretch>
                        </a:blipFill>
                      </a:tcPr>
                    </a:tc>
                    <a:tc>
                      <a:txBody>
                        <a:bodyPr/>
                        <a:lstStyle/>
                        <a:p>
                          <a:endParaRPr lang="en-US"/>
                        </a:p>
                      </a:txBody>
                      <a:tcPr>
                        <a:blipFill>
                          <a:blip r:embed="rId3"/>
                          <a:stretch>
                            <a:fillRect l="-113248" t="-8434" r="-103846" b="-480723"/>
                          </a:stretch>
                        </a:blipFill>
                      </a:tcPr>
                    </a:tc>
                    <a:tc>
                      <a:txBody>
                        <a:bodyPr/>
                        <a:lstStyle/>
                        <a:p>
                          <a:endParaRPr lang="en-US"/>
                        </a:p>
                      </a:txBody>
                      <a:tcPr>
                        <a:blipFill>
                          <a:blip r:embed="rId3"/>
                          <a:stretch>
                            <a:fillRect l="-208787" t="-8434" r="-1674" b="-480723"/>
                          </a:stretch>
                        </a:blipFill>
                      </a:tcPr>
                    </a:tc>
                    <a:extLst>
                      <a:ext uri="{0D108BD9-81ED-4DB2-BD59-A6C34878D82A}">
                        <a16:rowId xmlns:a16="http://schemas.microsoft.com/office/drawing/2014/main" val="2338154756"/>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7174897"/>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6</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7</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0430128"/>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8</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9</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0</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3366035"/>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10</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11</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5192324"/>
                      </a:ext>
                    </a:extLst>
                  </a:tr>
                  <a:tr h="457200">
                    <a:tc>
                      <a:txBody>
                        <a:bodyPr/>
                        <a:lstStyle/>
                        <a:p>
                          <a:pPr algn="ctr"/>
                          <a:r>
                            <a:rPr lang="en-US" sz="2400" dirty="0" smtClean="0">
                              <a:latin typeface="Times New Roman" panose="02020603050405020304" pitchFamily="18" charset="0"/>
                              <a:cs typeface="Times New Roman" panose="02020603050405020304" pitchFamily="18" charset="0"/>
                            </a:rPr>
                            <a:t>6</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12</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13</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54027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3124200" y="1134243"/>
                <a:ext cx="5183470" cy="471539"/>
              </a:xfrm>
              <a:prstGeom prst="rect">
                <a:avLst/>
              </a:prstGeom>
              <a:noFill/>
            </p:spPr>
            <p:txBody>
              <a:bodyPr wrap="none" rtlCol="0">
                <a:spAutoFit/>
              </a:bodyPr>
              <a:lstStyle/>
              <a:p>
                <a:r>
                  <a:rPr lang="en-US" sz="2400" b="1" dirty="0">
                    <a:solidFill>
                      <a:schemeClr val="tx2">
                        <a:lumMod val="50000"/>
                      </a:schemeClr>
                    </a:solidFill>
                    <a:latin typeface="Times New Roman" panose="02020603050405020304" pitchFamily="18" charset="0"/>
                    <a:cs typeface="Times New Roman" panose="02020603050405020304" pitchFamily="18" charset="0"/>
                  </a:rPr>
                  <a:t>E(</a:t>
                </a:r>
                <a14:m>
                  <m:oMath xmlns:m="http://schemas.openxmlformats.org/officeDocument/2006/math">
                    <m:acc>
                      <m:accPr>
                        <m:chr m:val="̂"/>
                        <m:ctrlPr>
                          <a:rPr lang="en-US" sz="2400" b="1" i="1">
                            <a:solidFill>
                              <a:schemeClr val="tx2">
                                <a:lumMod val="50000"/>
                              </a:schemeClr>
                            </a:solidFill>
                            <a:latin typeface="Cambria Math" panose="02040503050406030204" pitchFamily="18" charset="0"/>
                            <a:cs typeface="Times New Roman" panose="02020603050405020304" pitchFamily="18" charset="0"/>
                          </a:rPr>
                        </m:ctrlPr>
                      </m:accPr>
                      <m:e>
                        <m:r>
                          <a:rPr lang="en-US" sz="2400" b="1" i="1">
                            <a:solidFill>
                              <a:schemeClr val="tx2">
                                <a:lumMod val="50000"/>
                              </a:schemeClr>
                            </a:solidFill>
                            <a:latin typeface="Cambria Math" panose="02040503050406030204" pitchFamily="18" charset="0"/>
                            <a:cs typeface="Times New Roman" panose="02020603050405020304" pitchFamily="18" charset="0"/>
                          </a:rPr>
                          <m:t>𝒀</m:t>
                        </m:r>
                      </m:e>
                    </m:acc>
                  </m:oMath>
                </a14:m>
                <a:r>
                  <a:rPr lang="en-US" sz="2400" b="1" dirty="0">
                    <a:solidFill>
                      <a:schemeClr val="tx2">
                        <a:lumMod val="50000"/>
                      </a:schemeClr>
                    </a:solidFill>
                    <a:latin typeface="Times New Roman" panose="02020603050405020304" pitchFamily="18" charset="0"/>
                    <a:cs typeface="Times New Roman" panose="02020603050405020304" pitchFamily="18" charset="0"/>
                  </a:rPr>
                  <a:t>)=Mean of </a:t>
                </a:r>
                <a14:m>
                  <m:oMath xmlns:m="http://schemas.openxmlformats.org/officeDocument/2006/math">
                    <m:acc>
                      <m:accPr>
                        <m:chr m:val="̂"/>
                        <m:ctrlPr>
                          <a:rPr lang="en-US" sz="2400" b="1" i="1">
                            <a:solidFill>
                              <a:schemeClr val="tx2">
                                <a:lumMod val="50000"/>
                              </a:schemeClr>
                            </a:solidFill>
                            <a:latin typeface="Cambria Math" panose="02040503050406030204" pitchFamily="18" charset="0"/>
                            <a:cs typeface="Times New Roman" panose="02020603050405020304" pitchFamily="18" charset="0"/>
                          </a:rPr>
                        </m:ctrlPr>
                      </m:accPr>
                      <m:e>
                        <m:r>
                          <a:rPr lang="en-US" sz="2400" b="1" i="1">
                            <a:solidFill>
                              <a:schemeClr val="tx2">
                                <a:lumMod val="50000"/>
                              </a:schemeClr>
                            </a:solidFill>
                            <a:latin typeface="Cambria Math" panose="02040503050406030204" pitchFamily="18" charset="0"/>
                            <a:cs typeface="Times New Roman" panose="02020603050405020304" pitchFamily="18" charset="0"/>
                          </a:rPr>
                          <m:t>𝒀</m:t>
                        </m:r>
                      </m:e>
                    </m:acc>
                  </m:oMath>
                </a14:m>
                <a:r>
                  <a:rPr lang="en-US" sz="2400" b="1" dirty="0">
                    <a:solidFill>
                      <a:schemeClr val="tx2">
                        <a:lumMod val="50000"/>
                      </a:schemeClr>
                    </a:solidFill>
                    <a:latin typeface="Times New Roman" panose="02020603050405020304" pitchFamily="18" charset="0"/>
                    <a:cs typeface="Times New Roman" panose="02020603050405020304" pitchFamily="18" charset="0"/>
                  </a:rPr>
                  <a:t>= (5+7+9+11+13)/5=9 </a:t>
                </a:r>
              </a:p>
            </p:txBody>
          </p:sp>
        </mc:Choice>
        <mc:Fallback xmlns="">
          <p:sp>
            <p:nvSpPr>
              <p:cNvPr id="12" name="TextBox 11"/>
              <p:cNvSpPr txBox="1">
                <a:spLocks noRot="1" noChangeAspect="1" noMove="1" noResize="1" noEditPoints="1" noAdjustHandles="1" noChangeArrowheads="1" noChangeShapeType="1" noTextEdit="1"/>
              </p:cNvSpPr>
              <p:nvPr/>
            </p:nvSpPr>
            <p:spPr>
              <a:xfrm>
                <a:off x="3124200" y="1134243"/>
                <a:ext cx="5183470" cy="471539"/>
              </a:xfrm>
              <a:prstGeom prst="rect">
                <a:avLst/>
              </a:prstGeom>
              <a:blipFill>
                <a:blip r:embed="rId4"/>
                <a:stretch>
                  <a:fillRect l="-1882" t="-7792" r="-941" b="-29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225245" y="1977959"/>
                <a:ext cx="3461556" cy="124784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Bias</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E(</a:t>
                </a:r>
                <a14:m>
                  <m:oMath xmlns:m="http://schemas.openxmlformats.org/officeDocument/2006/math">
                    <m:r>
                      <a:rPr lang="en-US" sz="2400" b="1">
                        <a:latin typeface="Cambria Math" panose="02040503050406030204" pitchFamily="18" charset="0"/>
                        <a:cs typeface="Times New Roman" panose="02020603050405020304" pitchFamily="18" charset="0"/>
                      </a:rPr>
                      <m:t>𝐄</m:t>
                    </m:r>
                    <m:d>
                      <m:dPr>
                        <m:ctrlPr>
                          <a:rPr lang="en-US" sz="2400" b="1" i="1">
                            <a:latin typeface="Cambria Math" panose="02040503050406030204" pitchFamily="18" charset="0"/>
                            <a:cs typeface="Times New Roman" panose="02020603050405020304" pitchFamily="18" charset="0"/>
                          </a:rPr>
                        </m:ctrlPr>
                      </m:dPr>
                      <m:e>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e>
                    </m:d>
                    <m:r>
                      <a:rPr lang="en-US" sz="2400" b="1">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Y)</a:t>
                </a:r>
                <a:r>
                  <a:rPr lang="en-US" sz="2400" baseline="30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(25+9+1+1+9)/5</a:t>
                </a:r>
              </a:p>
              <a:p>
                <a:r>
                  <a:rPr lang="en-US" sz="2400" dirty="0">
                    <a:latin typeface="Times New Roman" panose="02020603050405020304" pitchFamily="18" charset="0"/>
                    <a:cs typeface="Times New Roman" panose="02020603050405020304" pitchFamily="18" charset="0"/>
                  </a:rPr>
                  <a:t>         = 9</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225245" y="1977959"/>
                <a:ext cx="3461556" cy="1247842"/>
              </a:xfrm>
              <a:prstGeom prst="rect">
                <a:avLst/>
              </a:prstGeom>
              <a:blipFill>
                <a:blip r:embed="rId5"/>
                <a:stretch>
                  <a:fillRect l="-2641" t="-1951"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225244" y="3309896"/>
                <a:ext cx="3322712" cy="177106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Variance= E(</a:t>
                </a:r>
                <a14:m>
                  <m:oMath xmlns:m="http://schemas.openxmlformats.org/officeDocument/2006/math">
                    <m:r>
                      <a:rPr lang="en-US" sz="2400" b="1">
                        <a:latin typeface="Cambria Math" panose="02040503050406030204" pitchFamily="18" charset="0"/>
                        <a:cs typeface="Times New Roman" panose="02020603050405020304" pitchFamily="18" charset="0"/>
                      </a:rPr>
                      <m:t>𝐄</m:t>
                    </m:r>
                    <m:d>
                      <m:dPr>
                        <m:ctrlPr>
                          <a:rPr lang="en-US" sz="2400" b="1" i="1">
                            <a:latin typeface="Cambria Math" panose="02040503050406030204" pitchFamily="18" charset="0"/>
                            <a:cs typeface="Times New Roman" panose="02020603050405020304" pitchFamily="18" charset="0"/>
                          </a:rPr>
                        </m:ctrlPr>
                      </m:dPr>
                      <m:e>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e>
                    </m:d>
                    <m:r>
                      <a:rPr lang="en-US" sz="2400" b="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oMath>
                </a14:m>
                <a:r>
                  <a:rPr lang="en-US" sz="2400" dirty="0">
                    <a:latin typeface="Times New Roman" panose="02020603050405020304" pitchFamily="18" charset="0"/>
                    <a:cs typeface="Times New Roman" panose="02020603050405020304" pitchFamily="18" charset="0"/>
                  </a:rPr>
                  <a:t>)</a:t>
                </a:r>
                <a:r>
                  <a:rPr lang="en-US" sz="2400" baseline="30000" dirty="0">
                    <a:latin typeface="Times New Roman" panose="02020603050405020304" pitchFamily="18" charset="0"/>
                    <a:cs typeface="Times New Roman" panose="02020603050405020304" pitchFamily="18" charset="0"/>
                  </a:rPr>
                  <a:t>2</a:t>
                </a:r>
              </a:p>
              <a:p>
                <a:r>
                  <a:rPr lang="en-US" sz="2400" baseline="300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(16+4+0+4+16)</a:t>
                </a:r>
              </a:p>
              <a:p>
                <a:r>
                  <a:rPr lang="en-US" sz="2400" dirty="0">
                    <a:latin typeface="Times New Roman" panose="02020603050405020304" pitchFamily="18" charset="0"/>
                    <a:cs typeface="Times New Roman" panose="02020603050405020304" pitchFamily="18" charset="0"/>
                  </a:rPr>
                  <a:t>= 8</a:t>
                </a:r>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225244" y="3309896"/>
                <a:ext cx="3322712" cy="1771062"/>
              </a:xfrm>
              <a:prstGeom prst="rect">
                <a:avLst/>
              </a:prstGeom>
              <a:blipFill>
                <a:blip r:embed="rId6"/>
                <a:stretch>
                  <a:fillRect l="-2752" t="-1379"/>
                </a:stretch>
              </a:blipFill>
            </p:spPr>
            <p:txBody>
              <a:bodyPr/>
              <a:lstStyle/>
              <a:p>
                <a:r>
                  <a:rPr lang="en-US">
                    <a:noFill/>
                  </a:rPr>
                  <a:t> </a:t>
                </a:r>
              </a:p>
            </p:txBody>
          </p:sp>
        </mc:Fallback>
      </mc:AlternateContent>
    </p:spTree>
    <p:extLst>
      <p:ext uri="{BB962C8B-B14F-4D97-AF65-F5344CB8AC3E}">
        <p14:creationId xmlns:p14="http://schemas.microsoft.com/office/powerpoint/2010/main" val="423555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25ED-822C-4204-B9D3-B09CC14CB95F}"/>
              </a:ext>
            </a:extLst>
          </p:cNvPr>
          <p:cNvSpPr>
            <a:spLocks noGrp="1"/>
          </p:cNvSpPr>
          <p:nvPr>
            <p:ph type="title"/>
          </p:nvPr>
        </p:nvSpPr>
        <p:spPr>
          <a:xfrm>
            <a:off x="1907704" y="476672"/>
            <a:ext cx="6779096" cy="940966"/>
          </a:xfrm>
        </p:spPr>
        <p:txBody>
          <a:bodyPr>
            <a:no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A classic example of a task that requires machine learning: It is very hard to say what makes a 2</a:t>
            </a:r>
            <a:endParaRPr lang="en-IN" sz="2800" dirty="0"/>
          </a:p>
        </p:txBody>
      </p:sp>
      <p:sp>
        <p:nvSpPr>
          <p:cNvPr id="4" name="Footer Placeholder 3">
            <a:extLst>
              <a:ext uri="{FF2B5EF4-FFF2-40B4-BE49-F238E27FC236}">
                <a16:creationId xmlns:a16="http://schemas.microsoft.com/office/drawing/2014/main" id="{A02B804A-D348-49DB-8389-F61648DD072F}"/>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2EA3C24-6263-4208-A1F5-217B9E50B020}"/>
              </a:ext>
            </a:extLst>
          </p:cNvPr>
          <p:cNvSpPr>
            <a:spLocks noGrp="1"/>
          </p:cNvSpPr>
          <p:nvPr>
            <p:ph type="sldNum" sz="quarter" idx="12"/>
          </p:nvPr>
        </p:nvSpPr>
        <p:spPr/>
        <p:txBody>
          <a:bodyPr/>
          <a:lstStyle/>
          <a:p>
            <a:fld id="{BB055922-87EB-483D-8474-2C9330A0D922}" type="slidenum">
              <a:rPr lang="en-US" smtClean="0"/>
              <a:t>4</a:t>
            </a:fld>
            <a:endParaRPr lang="en-US" dirty="0"/>
          </a:p>
        </p:txBody>
      </p:sp>
      <p:pic>
        <p:nvPicPr>
          <p:cNvPr id="6" name="Picture 5" descr="Related image">
            <a:extLst>
              <a:ext uri="{FF2B5EF4-FFF2-40B4-BE49-F238E27FC236}">
                <a16:creationId xmlns:a16="http://schemas.microsoft.com/office/drawing/2014/main" id="{0E316713-7918-4100-981C-883BC29018F4}"/>
              </a:ext>
            </a:extLst>
          </p:cNvPr>
          <p:cNvPicPr/>
          <p:nvPr/>
        </p:nvPicPr>
        <p:blipFill>
          <a:blip r:embed="rId2"/>
          <a:srcRect l="3793" t="21970" r="3781" b="23464"/>
          <a:stretch>
            <a:fillRect/>
          </a:stretch>
        </p:blipFill>
        <p:spPr bwMode="auto">
          <a:xfrm>
            <a:off x="539552" y="356724"/>
            <a:ext cx="1622550" cy="828000"/>
          </a:xfrm>
          <a:prstGeom prst="rect">
            <a:avLst/>
          </a:prstGeom>
          <a:noFill/>
          <a:ln w="9525">
            <a:noFill/>
            <a:miter lim="800000"/>
            <a:headEnd/>
            <a:tailEnd/>
          </a:ln>
        </p:spPr>
      </p:pic>
      <p:pic>
        <p:nvPicPr>
          <p:cNvPr id="8" name="Picture 3" descr="close49">
            <a:extLst>
              <a:ext uri="{FF2B5EF4-FFF2-40B4-BE49-F238E27FC236}">
                <a16:creationId xmlns:a16="http://schemas.microsoft.com/office/drawing/2014/main" id="{016F7BF6-8EF2-4ACC-9867-BD38C3D5F4C0}"/>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600200"/>
            <a:ext cx="691276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78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40</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539552" y="1529962"/>
                <a:ext cx="3461556" cy="124784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Bias</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E(</a:t>
                </a:r>
                <a14:m>
                  <m:oMath xmlns:m="http://schemas.openxmlformats.org/officeDocument/2006/math">
                    <m:r>
                      <a:rPr lang="en-US" sz="2400" b="1">
                        <a:latin typeface="Cambria Math" panose="02040503050406030204" pitchFamily="18" charset="0"/>
                        <a:cs typeface="Times New Roman" panose="02020603050405020304" pitchFamily="18" charset="0"/>
                      </a:rPr>
                      <m:t>𝐄</m:t>
                    </m:r>
                    <m:d>
                      <m:dPr>
                        <m:ctrlPr>
                          <a:rPr lang="en-US" sz="2400" b="1" i="1">
                            <a:latin typeface="Cambria Math" panose="02040503050406030204" pitchFamily="18" charset="0"/>
                            <a:cs typeface="Times New Roman" panose="02020603050405020304" pitchFamily="18" charset="0"/>
                          </a:rPr>
                        </m:ctrlPr>
                      </m:dPr>
                      <m:e>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e>
                    </m:d>
                    <m:r>
                      <a:rPr lang="en-US" sz="2400" b="1">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Y)</a:t>
                </a:r>
                <a:r>
                  <a:rPr lang="en-US" sz="2400" baseline="30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(25+9+1+1+9)/5</a:t>
                </a:r>
              </a:p>
              <a:p>
                <a:r>
                  <a:rPr lang="en-US" sz="2400" dirty="0">
                    <a:latin typeface="Times New Roman" panose="02020603050405020304" pitchFamily="18" charset="0"/>
                    <a:cs typeface="Times New Roman" panose="02020603050405020304" pitchFamily="18" charset="0"/>
                  </a:rPr>
                  <a:t>         = 9</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39552" y="1529962"/>
                <a:ext cx="3461556" cy="1247842"/>
              </a:xfrm>
              <a:prstGeom prst="rect">
                <a:avLst/>
              </a:prstGeom>
              <a:blipFill>
                <a:blip r:embed="rId3"/>
                <a:stretch>
                  <a:fillRect l="-2822" t="-1951" b="-9756"/>
                </a:stretch>
              </a:blipFill>
            </p:spPr>
            <p:txBody>
              <a:bodyPr/>
              <a:lstStyle/>
              <a:p>
                <a:r>
                  <a:rPr lang="en-US">
                    <a:noFill/>
                  </a:rPr>
                  <a:t> </a:t>
                </a:r>
              </a:p>
            </p:txBody>
          </p:sp>
        </mc:Fallback>
      </mc:AlternateContent>
      <p:sp>
        <p:nvSpPr>
          <p:cNvPr id="15" name="Rectangle 14"/>
          <p:cNvSpPr/>
          <p:nvPr/>
        </p:nvSpPr>
        <p:spPr>
          <a:xfrm>
            <a:off x="539552" y="2811862"/>
            <a:ext cx="7848872" cy="341632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Bias:</a:t>
            </a:r>
            <a:r>
              <a:rPr lang="en-US" sz="2400" dirty="0">
                <a:latin typeface="Times New Roman" panose="02020603050405020304" pitchFamily="18" charset="0"/>
                <a:cs typeface="Times New Roman" panose="02020603050405020304" pitchFamily="18" charset="0"/>
              </a:rPr>
              <a:t> </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Bias is the difference between the average prediction of our model and the correct value which we are trying to predict. </a:t>
            </a:r>
          </a:p>
          <a:p>
            <a:pPr marL="514350" indent="-514350" algn="just">
              <a:buAutoNum type="romanLcParenBoth"/>
            </a:pPr>
            <a:endParaRPr lang="en-US" sz="2400" dirty="0">
              <a:latin typeface="Times New Roman" panose="02020603050405020304" pitchFamily="18" charset="0"/>
              <a:cs typeface="Times New Roman" panose="02020603050405020304" pitchFamily="18" charset="0"/>
            </a:endParaRP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Model with high bias pays very little attention to the training data and oversimplifies the model. </a:t>
            </a:r>
          </a:p>
          <a:p>
            <a:pPr marL="514350" indent="-514350" algn="just">
              <a:buAutoNum type="romanLcParenBoth"/>
            </a:pPr>
            <a:endParaRPr lang="en-US" sz="2400" dirty="0">
              <a:latin typeface="Times New Roman" panose="02020603050405020304" pitchFamily="18" charset="0"/>
              <a:cs typeface="Times New Roman" panose="02020603050405020304" pitchFamily="18" charset="0"/>
            </a:endParaRP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It always leads to high error on training and test data.</a:t>
            </a:r>
          </a:p>
        </p:txBody>
      </p:sp>
    </p:spTree>
    <p:extLst>
      <p:ext uri="{BB962C8B-B14F-4D97-AF65-F5344CB8AC3E}">
        <p14:creationId xmlns:p14="http://schemas.microsoft.com/office/powerpoint/2010/main" val="2795559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41</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539552" y="1556792"/>
                <a:ext cx="3322712" cy="177106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Variance= E(</a:t>
                </a:r>
                <a14:m>
                  <m:oMath xmlns:m="http://schemas.openxmlformats.org/officeDocument/2006/math">
                    <m:r>
                      <a:rPr lang="en-US" sz="2400" b="1">
                        <a:latin typeface="Cambria Math" panose="02040503050406030204" pitchFamily="18" charset="0"/>
                        <a:cs typeface="Times New Roman" panose="02020603050405020304" pitchFamily="18" charset="0"/>
                      </a:rPr>
                      <m:t>𝐄</m:t>
                    </m:r>
                    <m:d>
                      <m:dPr>
                        <m:ctrlPr>
                          <a:rPr lang="en-US" sz="2400" b="1" i="1">
                            <a:latin typeface="Cambria Math" panose="02040503050406030204" pitchFamily="18" charset="0"/>
                            <a:cs typeface="Times New Roman" panose="02020603050405020304" pitchFamily="18" charset="0"/>
                          </a:rPr>
                        </m:ctrlPr>
                      </m:dPr>
                      <m:e>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e>
                    </m:d>
                    <m:r>
                      <a:rPr lang="en-US" sz="2400" b="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b="1" i="1">
                            <a:latin typeface="Cambria Math" panose="02040503050406030204" pitchFamily="18" charset="0"/>
                            <a:cs typeface="Times New Roman" panose="02020603050405020304" pitchFamily="18" charset="0"/>
                          </a:rPr>
                          <m:t>𝒀</m:t>
                        </m:r>
                      </m:e>
                    </m:acc>
                  </m:oMath>
                </a14:m>
                <a:r>
                  <a:rPr lang="en-US" sz="2400" dirty="0">
                    <a:latin typeface="Times New Roman" panose="02020603050405020304" pitchFamily="18" charset="0"/>
                    <a:cs typeface="Times New Roman" panose="02020603050405020304" pitchFamily="18" charset="0"/>
                  </a:rPr>
                  <a:t>)</a:t>
                </a:r>
                <a:r>
                  <a:rPr lang="en-US" sz="2400" baseline="30000" dirty="0">
                    <a:latin typeface="Times New Roman" panose="02020603050405020304" pitchFamily="18" charset="0"/>
                    <a:cs typeface="Times New Roman" panose="02020603050405020304" pitchFamily="18" charset="0"/>
                  </a:rPr>
                  <a:t>2</a:t>
                </a:r>
              </a:p>
              <a:p>
                <a:r>
                  <a:rPr lang="en-US" sz="2400" baseline="300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(16+4+0+4+16)</a:t>
                </a:r>
              </a:p>
              <a:p>
                <a:r>
                  <a:rPr lang="en-US" sz="2400" dirty="0">
                    <a:latin typeface="Times New Roman" panose="02020603050405020304" pitchFamily="18" charset="0"/>
                    <a:cs typeface="Times New Roman" panose="02020603050405020304" pitchFamily="18" charset="0"/>
                  </a:rPr>
                  <a:t>= 8</a:t>
                </a:r>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9552" y="1556792"/>
                <a:ext cx="3322712" cy="1771062"/>
              </a:xfrm>
              <a:prstGeom prst="rect">
                <a:avLst/>
              </a:prstGeom>
              <a:blipFill>
                <a:blip r:embed="rId3"/>
                <a:stretch>
                  <a:fillRect l="-2936" t="-1375"/>
                </a:stretch>
              </a:blipFill>
            </p:spPr>
            <p:txBody>
              <a:bodyPr/>
              <a:lstStyle/>
              <a:p>
                <a:r>
                  <a:rPr lang="en-US">
                    <a:noFill/>
                  </a:rPr>
                  <a:t> </a:t>
                </a:r>
              </a:p>
            </p:txBody>
          </p:sp>
        </mc:Fallback>
      </mc:AlternateContent>
      <p:sp>
        <p:nvSpPr>
          <p:cNvPr id="15" name="Rectangle 14"/>
          <p:cNvSpPr/>
          <p:nvPr/>
        </p:nvSpPr>
        <p:spPr>
          <a:xfrm>
            <a:off x="395536" y="3212976"/>
            <a:ext cx="8353857" cy="3046988"/>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Variance</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Variance is the variability of model prediction for a given data point or a value which tells us spread of our data.</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Model with high variance pays a lot of attention to training data and does not generalize on the data which it hasn’t seen before. </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As a result, such models perform very well on training data but has high error rates on test data.</a:t>
            </a:r>
          </a:p>
        </p:txBody>
      </p:sp>
    </p:spTree>
    <p:extLst>
      <p:ext uri="{BB962C8B-B14F-4D97-AF65-F5344CB8AC3E}">
        <p14:creationId xmlns:p14="http://schemas.microsoft.com/office/powerpoint/2010/main" val="1062221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 Tradeoff</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42</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1909762" y="1800225"/>
            <a:ext cx="5324475" cy="3257550"/>
          </a:xfrm>
          <a:prstGeom prst="rect">
            <a:avLst/>
          </a:prstGeom>
        </p:spPr>
      </p:pic>
      <p:graphicFrame>
        <p:nvGraphicFramePr>
          <p:cNvPr id="10" name="Chart 9"/>
          <p:cNvGraphicFramePr/>
          <p:nvPr>
            <p:extLst>
              <p:ext uri="{D42A27DB-BD31-4B8C-83A1-F6EECF244321}">
                <p14:modId xmlns:p14="http://schemas.microsoft.com/office/powerpoint/2010/main" val="1927848624"/>
              </p:ext>
            </p:extLst>
          </p:nvPr>
        </p:nvGraphicFramePr>
        <p:xfrm>
          <a:off x="1547664" y="1196752"/>
          <a:ext cx="6096000" cy="4064000"/>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p:cNvCxnSpPr/>
          <p:nvPr/>
        </p:nvCxnSpPr>
        <p:spPr>
          <a:xfrm>
            <a:off x="1259632" y="5373216"/>
            <a:ext cx="66247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1259632" y="1484784"/>
            <a:ext cx="0" cy="3888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148143" y="5443183"/>
            <a:ext cx="290335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Model Complexity</a:t>
            </a:r>
          </a:p>
        </p:txBody>
      </p:sp>
      <p:sp>
        <p:nvSpPr>
          <p:cNvPr id="18" name="Rectangle 17"/>
          <p:cNvSpPr/>
          <p:nvPr/>
        </p:nvSpPr>
        <p:spPr>
          <a:xfrm>
            <a:off x="542428" y="3002922"/>
            <a:ext cx="615553" cy="852156"/>
          </a:xfrm>
          <a:prstGeom prst="rect">
            <a:avLst/>
          </a:prstGeom>
        </p:spPr>
        <p:txBody>
          <a:bodyPr vert="vert270" wrap="none">
            <a:spAutoFit/>
            <a:scene3d>
              <a:camera prst="orthographicFront">
                <a:rot lat="0" lon="0" rev="0"/>
              </a:camera>
              <a:lightRig rig="threePt" dir="t"/>
            </a:scene3d>
          </a:bodyPr>
          <a:lstStyle/>
          <a:p>
            <a:r>
              <a:rPr lang="en-US" sz="2800" dirty="0">
                <a:latin typeface="Times New Roman" panose="02020603050405020304" pitchFamily="18" charset="0"/>
                <a:cs typeface="Times New Roman" panose="02020603050405020304" pitchFamily="18" charset="0"/>
              </a:rPr>
              <a:t>Error</a:t>
            </a:r>
          </a:p>
        </p:txBody>
      </p:sp>
    </p:spTree>
    <p:extLst>
      <p:ext uri="{BB962C8B-B14F-4D97-AF65-F5344CB8AC3E}">
        <p14:creationId xmlns:p14="http://schemas.microsoft.com/office/powerpoint/2010/main" val="20001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a:bodyPr>
          <a:lstStyle/>
          <a:p>
            <a:r>
              <a:rPr lang="en-US" b="1" dirty="0">
                <a:latin typeface="Times New Roman" pitchFamily="18" charset="0"/>
                <a:cs typeface="Times New Roman" pitchFamily="18" charset="0"/>
              </a:rPr>
              <a:t>Bias and Variance Tradeoff</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43</a:t>
            </a:fld>
            <a:endParaRPr lang="en-US" dirty="0"/>
          </a:p>
        </p:txBody>
      </p:sp>
      <p:pic>
        <p:nvPicPr>
          <p:cNvPr id="6" name="Picture 5" descr="Related image">
            <a:extLst>
              <a:ext uri="{FF2B5EF4-FFF2-40B4-BE49-F238E27FC236}">
                <a16:creationId xmlns:a16="http://schemas.microsoft.com/office/drawing/2014/main" id="{C2227A7E-DFC0-44E1-A913-0C0B62308624}"/>
              </a:ext>
            </a:extLst>
          </p:cNvPr>
          <p:cNvPicPr/>
          <p:nvPr/>
        </p:nvPicPr>
        <p:blipFill>
          <a:blip r:embed="rId2"/>
          <a:srcRect l="3793" t="21970" r="3781" b="23464"/>
          <a:stretch>
            <a:fillRect/>
          </a:stretch>
        </p:blipFill>
        <p:spPr bwMode="auto">
          <a:xfrm>
            <a:off x="142920" y="167402"/>
            <a:ext cx="1622550" cy="871034"/>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2267744" y="1268760"/>
            <a:ext cx="4620270" cy="4648849"/>
          </a:xfrm>
          <a:prstGeom prst="rect">
            <a:avLst/>
          </a:prstGeom>
        </p:spPr>
      </p:pic>
    </p:spTree>
    <p:extLst>
      <p:ext uri="{BB962C8B-B14F-4D97-AF65-F5344CB8AC3E}">
        <p14:creationId xmlns:p14="http://schemas.microsoft.com/office/powerpoint/2010/main" val="367479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30D7-A5CA-4523-B86E-77D56441265A}"/>
              </a:ext>
            </a:extLst>
          </p:cNvPr>
          <p:cNvSpPr>
            <a:spLocks noGrp="1"/>
          </p:cNvSpPr>
          <p:nvPr>
            <p:ph type="title"/>
          </p:nvPr>
        </p:nvSpPr>
        <p:spPr>
          <a:xfrm>
            <a:off x="2162102" y="274638"/>
            <a:ext cx="6524698" cy="1498178"/>
          </a:xfrm>
        </p:spPr>
        <p:txBody>
          <a:bodyPr>
            <a:normAutofit/>
          </a:bodyPr>
          <a:lstStyle/>
          <a:p>
            <a:r>
              <a:rPr lang="en-IN" sz="3600" b="1" dirty="0">
                <a:latin typeface="Times New Roman" pitchFamily="18" charset="0"/>
                <a:cs typeface="Times New Roman" pitchFamily="18" charset="0"/>
              </a:rPr>
              <a:t>Linear Regression</a:t>
            </a:r>
            <a:br>
              <a:rPr lang="en-IN" dirty="0">
                <a:latin typeface="Arial"/>
                <a:cs typeface="Arial"/>
              </a:rPr>
            </a:br>
            <a:endParaRPr lang="en-IN" dirty="0"/>
          </a:p>
        </p:txBody>
      </p:sp>
      <p:sp>
        <p:nvSpPr>
          <p:cNvPr id="3" name="Content Placeholder 2">
            <a:extLst>
              <a:ext uri="{FF2B5EF4-FFF2-40B4-BE49-F238E27FC236}">
                <a16:creationId xmlns:a16="http://schemas.microsoft.com/office/drawing/2014/main" id="{A2C8AB5B-558F-4E1D-9069-5D2C0DB9ECDB}"/>
              </a:ext>
            </a:extLst>
          </p:cNvPr>
          <p:cNvSpPr>
            <a:spLocks noGrp="1"/>
          </p:cNvSpPr>
          <p:nvPr>
            <p:ph idx="1"/>
          </p:nvPr>
        </p:nvSpPr>
        <p:spPr/>
        <p:txBody>
          <a:bodyPr>
            <a:normAutofit lnSpcReduction="10000"/>
          </a:bodyPr>
          <a:lstStyle/>
          <a:p>
            <a:pPr marL="12700" marR="142240">
              <a:lnSpc>
                <a:spcPct val="115700"/>
              </a:lnSpc>
              <a:spcBef>
                <a:spcPts val="100"/>
              </a:spcBef>
            </a:pPr>
            <a:r>
              <a:rPr lang="en-US" spc="-5" dirty="0"/>
              <a:t>Linear Regression is </a:t>
            </a:r>
            <a:r>
              <a:rPr lang="en-US" dirty="0"/>
              <a:t>a </a:t>
            </a:r>
            <a:r>
              <a:rPr lang="en-US" spc="-5" dirty="0"/>
              <a:t>linear approach  </a:t>
            </a:r>
            <a:r>
              <a:rPr lang="en-US" dirty="0"/>
              <a:t>to </a:t>
            </a:r>
            <a:r>
              <a:rPr lang="en-US" spc="-5" dirty="0"/>
              <a:t>modeling </a:t>
            </a:r>
            <a:r>
              <a:rPr lang="en-US" dirty="0"/>
              <a:t>the </a:t>
            </a:r>
            <a:r>
              <a:rPr lang="en-US" spc="-5" dirty="0"/>
              <a:t>relationship between </a:t>
            </a:r>
            <a:r>
              <a:rPr lang="en-US" b="1" dirty="0"/>
              <a:t>a </a:t>
            </a:r>
            <a:r>
              <a:rPr lang="en-US" b="1" spc="-5" dirty="0"/>
              <a:t>scalar  response and one or more explanatory</a:t>
            </a:r>
            <a:r>
              <a:rPr lang="en-US" b="1" spc="-70" dirty="0"/>
              <a:t> </a:t>
            </a:r>
            <a:r>
              <a:rPr lang="en-US" b="1" spc="-5" dirty="0"/>
              <a:t>variables.</a:t>
            </a:r>
          </a:p>
          <a:p>
            <a:pPr marL="12700" marR="5080">
              <a:lnSpc>
                <a:spcPct val="115700"/>
              </a:lnSpc>
            </a:pPr>
            <a:r>
              <a:rPr lang="en-US" spc="-5" dirty="0"/>
              <a:t>The case of one explanatory variable is called  </a:t>
            </a:r>
            <a:r>
              <a:rPr lang="en-US" b="1" spc="-5" dirty="0"/>
              <a:t>simple linear regression</a:t>
            </a:r>
            <a:r>
              <a:rPr lang="en-US" spc="-5" dirty="0"/>
              <a:t>. For more </a:t>
            </a:r>
            <a:r>
              <a:rPr lang="en-US" dirty="0"/>
              <a:t>than </a:t>
            </a:r>
            <a:r>
              <a:rPr lang="en-US" spc="-5" dirty="0"/>
              <a:t>one  explanatory variable, </a:t>
            </a:r>
            <a:r>
              <a:rPr lang="en-US" dirty="0"/>
              <a:t>the </a:t>
            </a:r>
            <a:r>
              <a:rPr lang="en-US" spc="-5" dirty="0"/>
              <a:t>process is called </a:t>
            </a:r>
            <a:r>
              <a:rPr lang="en-US" b="1" spc="-5" dirty="0"/>
              <a:t>multiple  linear</a:t>
            </a:r>
            <a:r>
              <a:rPr lang="en-US" b="1" spc="-15" dirty="0"/>
              <a:t> </a:t>
            </a:r>
            <a:r>
              <a:rPr lang="en-US" b="1" spc="-5" dirty="0"/>
              <a:t>regression</a:t>
            </a:r>
            <a:r>
              <a:rPr lang="en-US" spc="-5" dirty="0"/>
              <a:t>.</a:t>
            </a:r>
          </a:p>
          <a:p>
            <a:endParaRPr lang="en-IN" dirty="0"/>
          </a:p>
        </p:txBody>
      </p:sp>
      <p:sp>
        <p:nvSpPr>
          <p:cNvPr id="4" name="Footer Placeholder 3">
            <a:extLst>
              <a:ext uri="{FF2B5EF4-FFF2-40B4-BE49-F238E27FC236}">
                <a16:creationId xmlns:a16="http://schemas.microsoft.com/office/drawing/2014/main" id="{D227EBBE-A1C8-4654-A981-1814013BB373}"/>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F06A30EF-67A7-43A0-AEBC-24A8E2A8B8BB}"/>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7" name="Picture 6" descr="Related image">
            <a:extLst>
              <a:ext uri="{FF2B5EF4-FFF2-40B4-BE49-F238E27FC236}">
                <a16:creationId xmlns:a16="http://schemas.microsoft.com/office/drawing/2014/main" id="{9ACD3E00-35B0-4C25-A1EC-B2E08994DD65}"/>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2868608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A81A-221E-4949-93FD-2BDC81EECDB8}"/>
              </a:ext>
            </a:extLst>
          </p:cNvPr>
          <p:cNvSpPr>
            <a:spLocks noGrp="1"/>
          </p:cNvSpPr>
          <p:nvPr>
            <p:ph type="title"/>
          </p:nvPr>
        </p:nvSpPr>
        <p:spPr>
          <a:xfrm>
            <a:off x="3124200" y="274638"/>
            <a:ext cx="5562600" cy="871034"/>
          </a:xfrm>
        </p:spPr>
        <p:txBody>
          <a:bodyPr>
            <a:normAutofit/>
          </a:bodyPr>
          <a:lstStyle/>
          <a:p>
            <a:r>
              <a:rPr lang="en-IN" sz="3600" b="1" dirty="0">
                <a:latin typeface="Times New Roman" pitchFamily="18" charset="0"/>
                <a:cs typeface="Times New Roman" pitchFamily="18" charset="0"/>
              </a:rPr>
              <a:t>Example</a:t>
            </a:r>
            <a:endParaRPr lang="en-IN" sz="3600" dirty="0"/>
          </a:p>
        </p:txBody>
      </p:sp>
      <p:pic>
        <p:nvPicPr>
          <p:cNvPr id="7" name="Content Placeholder 6">
            <a:extLst>
              <a:ext uri="{FF2B5EF4-FFF2-40B4-BE49-F238E27FC236}">
                <a16:creationId xmlns:a16="http://schemas.microsoft.com/office/drawing/2014/main" id="{70061DCF-9BD7-447E-8EEC-6E07833F994E}"/>
              </a:ext>
            </a:extLst>
          </p:cNvPr>
          <p:cNvPicPr>
            <a:picLocks noGrp="1" noChangeAspect="1"/>
          </p:cNvPicPr>
          <p:nvPr>
            <p:ph idx="1"/>
          </p:nvPr>
        </p:nvPicPr>
        <p:blipFill rotWithShape="1">
          <a:blip r:embed="rId2"/>
          <a:srcRect l="8000" b="1509"/>
          <a:stretch/>
        </p:blipFill>
        <p:spPr>
          <a:xfrm>
            <a:off x="755576" y="1934919"/>
            <a:ext cx="7931224" cy="3978963"/>
          </a:xfrm>
        </p:spPr>
      </p:pic>
      <p:sp>
        <p:nvSpPr>
          <p:cNvPr id="4" name="Footer Placeholder 3">
            <a:extLst>
              <a:ext uri="{FF2B5EF4-FFF2-40B4-BE49-F238E27FC236}">
                <a16:creationId xmlns:a16="http://schemas.microsoft.com/office/drawing/2014/main" id="{CF44AC3C-1A7F-4C2F-9863-AFFFEDC33F1A}"/>
              </a:ext>
            </a:extLst>
          </p:cNvPr>
          <p:cNvSpPr>
            <a:spLocks noGrp="1"/>
          </p:cNvSpPr>
          <p:nvPr>
            <p:ph type="ftr" sz="quarter" idx="11"/>
          </p:nvPr>
        </p:nvSpPr>
        <p:spPr>
          <a:xfrm>
            <a:off x="3124200" y="6356350"/>
            <a:ext cx="3824064"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14F48BAB-CF49-4CB8-AEB4-68E5FB65102B}"/>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9" name="Picture 8" descr="Related image">
            <a:extLst>
              <a:ext uri="{FF2B5EF4-FFF2-40B4-BE49-F238E27FC236}">
                <a16:creationId xmlns:a16="http://schemas.microsoft.com/office/drawing/2014/main" id="{F9841B23-ABA5-46E8-9471-0D000949C98B}"/>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263898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F2BD-D54A-484A-91B1-486926FDB697}"/>
              </a:ext>
            </a:extLst>
          </p:cNvPr>
          <p:cNvSpPr>
            <a:spLocks noGrp="1"/>
          </p:cNvSpPr>
          <p:nvPr>
            <p:ph type="title"/>
          </p:nvPr>
        </p:nvSpPr>
        <p:spPr>
          <a:xfrm>
            <a:off x="2627784" y="274638"/>
            <a:ext cx="6059016" cy="922114"/>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4" name="Footer Placeholder 3">
            <a:extLst>
              <a:ext uri="{FF2B5EF4-FFF2-40B4-BE49-F238E27FC236}">
                <a16:creationId xmlns:a16="http://schemas.microsoft.com/office/drawing/2014/main" id="{93E9C9ED-B809-40E1-93AB-541C630FFD75}"/>
              </a:ext>
            </a:extLst>
          </p:cNvPr>
          <p:cNvSpPr>
            <a:spLocks noGrp="1"/>
          </p:cNvSpPr>
          <p:nvPr>
            <p:ph type="ftr" sz="quarter" idx="11"/>
          </p:nvPr>
        </p:nvSpPr>
        <p:spPr>
          <a:xfrm>
            <a:off x="3124200" y="6356350"/>
            <a:ext cx="3896072"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1F14D2FD-266F-4EC6-BD6B-AA058ABA084B}"/>
              </a:ext>
            </a:extLst>
          </p:cNvPr>
          <p:cNvSpPr>
            <a:spLocks noGrp="1"/>
          </p:cNvSpPr>
          <p:nvPr>
            <p:ph type="sldNum" sz="quarter" idx="12"/>
          </p:nvPr>
        </p:nvSpPr>
        <p:spPr/>
        <p:txBody>
          <a:bodyPr/>
          <a:lstStyle/>
          <a:p>
            <a:fld id="{BB055922-87EB-483D-8474-2C9330A0D922}" type="slidenum">
              <a:rPr lang="en-US" smtClean="0"/>
              <a:t>46</a:t>
            </a:fld>
            <a:endParaRPr lang="en-US"/>
          </a:p>
        </p:txBody>
      </p:sp>
      <p:pic>
        <p:nvPicPr>
          <p:cNvPr id="13" name="Picture 12" descr="Related image">
            <a:extLst>
              <a:ext uri="{FF2B5EF4-FFF2-40B4-BE49-F238E27FC236}">
                <a16:creationId xmlns:a16="http://schemas.microsoft.com/office/drawing/2014/main" id="{5CCDFAA9-2154-4D1C-A732-7A99CC5497B5}"/>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pic>
        <p:nvPicPr>
          <p:cNvPr id="17" name="Content Placeholder 16">
            <a:extLst>
              <a:ext uri="{FF2B5EF4-FFF2-40B4-BE49-F238E27FC236}">
                <a16:creationId xmlns:a16="http://schemas.microsoft.com/office/drawing/2014/main" id="{40F381BA-0904-43D1-A1DD-75E07BD7F7D3}"/>
              </a:ext>
            </a:extLst>
          </p:cNvPr>
          <p:cNvPicPr>
            <a:picLocks noGrp="1" noChangeAspect="1"/>
          </p:cNvPicPr>
          <p:nvPr>
            <p:ph idx="1"/>
          </p:nvPr>
        </p:nvPicPr>
        <p:blipFill rotWithShape="1">
          <a:blip r:embed="rId3"/>
          <a:srcRect l="8000" b="640"/>
          <a:stretch/>
        </p:blipFill>
        <p:spPr>
          <a:xfrm>
            <a:off x="1115616" y="1895887"/>
            <a:ext cx="7571184" cy="3909377"/>
          </a:xfrm>
        </p:spPr>
      </p:pic>
    </p:spTree>
    <p:extLst>
      <p:ext uri="{BB962C8B-B14F-4D97-AF65-F5344CB8AC3E}">
        <p14:creationId xmlns:p14="http://schemas.microsoft.com/office/powerpoint/2010/main" val="1304803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A784-5BE8-45B0-B4DE-048BC0071862}"/>
              </a:ext>
            </a:extLst>
          </p:cNvPr>
          <p:cNvSpPr>
            <a:spLocks noGrp="1"/>
          </p:cNvSpPr>
          <p:nvPr>
            <p:ph type="title"/>
          </p:nvPr>
        </p:nvSpPr>
        <p:spPr>
          <a:xfrm>
            <a:off x="2555776" y="274638"/>
            <a:ext cx="6131024" cy="1105412"/>
          </a:xfrm>
        </p:spPr>
        <p:txBody>
          <a:bodyPr>
            <a:normAutofit fontScale="90000"/>
          </a:bodyPr>
          <a:lstStyle/>
          <a:p>
            <a:r>
              <a:rPr lang="en-IN" sz="3600" b="1" dirty="0">
                <a:latin typeface="Times New Roman" pitchFamily="18" charset="0"/>
                <a:cs typeface="Times New Roman" pitchFamily="18" charset="0"/>
              </a:rPr>
              <a:t>How to represent Linear Regression Model</a:t>
            </a:r>
            <a:endParaRPr lang="en-IN" sz="3600" dirty="0"/>
          </a:p>
        </p:txBody>
      </p:sp>
      <p:pic>
        <p:nvPicPr>
          <p:cNvPr id="7" name="Content Placeholder 6">
            <a:extLst>
              <a:ext uri="{FF2B5EF4-FFF2-40B4-BE49-F238E27FC236}">
                <a16:creationId xmlns:a16="http://schemas.microsoft.com/office/drawing/2014/main" id="{866EAA87-6624-4732-9D3F-CC2DF0F16846}"/>
              </a:ext>
            </a:extLst>
          </p:cNvPr>
          <p:cNvPicPr>
            <a:picLocks noGrp="1" noChangeAspect="1"/>
          </p:cNvPicPr>
          <p:nvPr>
            <p:ph idx="1"/>
          </p:nvPr>
        </p:nvPicPr>
        <p:blipFill rotWithShape="1">
          <a:blip r:embed="rId2"/>
          <a:srcRect l="3626" t="1" r="3626" b="-270"/>
          <a:stretch/>
        </p:blipFill>
        <p:spPr>
          <a:xfrm>
            <a:off x="755576" y="2003144"/>
            <a:ext cx="7632848" cy="3730112"/>
          </a:xfrm>
        </p:spPr>
      </p:pic>
      <p:sp>
        <p:nvSpPr>
          <p:cNvPr id="4" name="Footer Placeholder 3">
            <a:extLst>
              <a:ext uri="{FF2B5EF4-FFF2-40B4-BE49-F238E27FC236}">
                <a16:creationId xmlns:a16="http://schemas.microsoft.com/office/drawing/2014/main" id="{C2BED1BA-9E60-4B13-A5E4-C4560BEB0144}"/>
              </a:ext>
            </a:extLst>
          </p:cNvPr>
          <p:cNvSpPr>
            <a:spLocks noGrp="1"/>
          </p:cNvSpPr>
          <p:nvPr>
            <p:ph type="ftr" sz="quarter" idx="11"/>
          </p:nvPr>
        </p:nvSpPr>
        <p:spPr>
          <a:xfrm>
            <a:off x="3124200" y="6356350"/>
            <a:ext cx="4040088" cy="365125"/>
          </a:xfrm>
        </p:spPr>
        <p:txBody>
          <a:bodyPr/>
          <a:lstStyle/>
          <a:p>
            <a:r>
              <a:rPr lang="en-GB" dirty="0"/>
              <a:t>&lt;Sub BCSC0701 &gt; &lt; Introduction to Machine Learning &gt;</a:t>
            </a:r>
            <a:endParaRPr lang="en-US" dirty="0"/>
          </a:p>
        </p:txBody>
      </p:sp>
      <p:sp>
        <p:nvSpPr>
          <p:cNvPr id="5" name="Slide Number Placeholder 4">
            <a:extLst>
              <a:ext uri="{FF2B5EF4-FFF2-40B4-BE49-F238E27FC236}">
                <a16:creationId xmlns:a16="http://schemas.microsoft.com/office/drawing/2014/main" id="{92CA4C62-564E-4468-9B6E-BC9547B3ED43}"/>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9" name="Picture 8" descr="Related image">
            <a:extLst>
              <a:ext uri="{FF2B5EF4-FFF2-40B4-BE49-F238E27FC236}">
                <a16:creationId xmlns:a16="http://schemas.microsoft.com/office/drawing/2014/main" id="{22D2116F-2F4B-4F56-9F04-355FB734E628}"/>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65059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682C-221E-40D7-BB33-3678D8AC2BE9}"/>
              </a:ext>
            </a:extLst>
          </p:cNvPr>
          <p:cNvSpPr>
            <a:spLocks noGrp="1"/>
          </p:cNvSpPr>
          <p:nvPr>
            <p:ph type="title"/>
          </p:nvPr>
        </p:nvSpPr>
        <p:spPr>
          <a:xfrm>
            <a:off x="3275856" y="274638"/>
            <a:ext cx="5410944" cy="1138138"/>
          </a:xfrm>
        </p:spPr>
        <p:txBody>
          <a:bodyPr>
            <a:noAutofit/>
          </a:bodyPr>
          <a:lstStyle/>
          <a:p>
            <a:r>
              <a:rPr lang="en-IN" sz="3600" b="1" dirty="0">
                <a:latin typeface="Times New Roman" pitchFamily="18" charset="0"/>
                <a:cs typeface="Times New Roman" pitchFamily="18" charset="0"/>
              </a:rPr>
              <a:t>Cost Function in Linear Regression Model</a:t>
            </a:r>
            <a:endParaRPr lang="en-IN" sz="3600" dirty="0"/>
          </a:p>
        </p:txBody>
      </p:sp>
      <p:pic>
        <p:nvPicPr>
          <p:cNvPr id="7" name="Content Placeholder 6">
            <a:extLst>
              <a:ext uri="{FF2B5EF4-FFF2-40B4-BE49-F238E27FC236}">
                <a16:creationId xmlns:a16="http://schemas.microsoft.com/office/drawing/2014/main" id="{C4614E2F-330E-45AC-8C0D-E5F8D17CCE84}"/>
              </a:ext>
            </a:extLst>
          </p:cNvPr>
          <p:cNvPicPr>
            <a:picLocks noGrp="1" noChangeAspect="1"/>
          </p:cNvPicPr>
          <p:nvPr>
            <p:ph idx="1"/>
          </p:nvPr>
        </p:nvPicPr>
        <p:blipFill rotWithShape="1">
          <a:blip r:embed="rId2"/>
          <a:srcRect l="7125" t="-1" r="2751" b="1626"/>
          <a:stretch/>
        </p:blipFill>
        <p:spPr>
          <a:xfrm>
            <a:off x="1043608" y="2004701"/>
            <a:ext cx="7416824" cy="3656548"/>
          </a:xfrm>
        </p:spPr>
      </p:pic>
      <p:sp>
        <p:nvSpPr>
          <p:cNvPr id="4" name="Footer Placeholder 3">
            <a:extLst>
              <a:ext uri="{FF2B5EF4-FFF2-40B4-BE49-F238E27FC236}">
                <a16:creationId xmlns:a16="http://schemas.microsoft.com/office/drawing/2014/main" id="{2820E6ED-191A-48AE-90AC-CCE9D09394BE}"/>
              </a:ext>
            </a:extLst>
          </p:cNvPr>
          <p:cNvSpPr>
            <a:spLocks noGrp="1"/>
          </p:cNvSpPr>
          <p:nvPr>
            <p:ph type="ftr" sz="quarter" idx="11"/>
          </p:nvPr>
        </p:nvSpPr>
        <p:spPr>
          <a:xfrm>
            <a:off x="3124200" y="6356350"/>
            <a:ext cx="4040088"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50D2F352-FB11-4557-9188-6797E158E929}"/>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9" name="Picture 8" descr="Related image">
            <a:extLst>
              <a:ext uri="{FF2B5EF4-FFF2-40B4-BE49-F238E27FC236}">
                <a16:creationId xmlns:a16="http://schemas.microsoft.com/office/drawing/2014/main" id="{6473B7EA-5176-4987-882A-63CD46258966}"/>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34395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7402-5CC9-41FB-A09D-2A7AEDBB9D8A}"/>
              </a:ext>
            </a:extLst>
          </p:cNvPr>
          <p:cNvSpPr>
            <a:spLocks noGrp="1"/>
          </p:cNvSpPr>
          <p:nvPr>
            <p:ph type="title"/>
          </p:nvPr>
        </p:nvSpPr>
        <p:spPr>
          <a:xfrm>
            <a:off x="2987824" y="274638"/>
            <a:ext cx="5698976" cy="1138138"/>
          </a:xfrm>
        </p:spPr>
        <p:txBody>
          <a:bodyPr>
            <a:noAutofit/>
          </a:bodyPr>
          <a:lstStyle/>
          <a:p>
            <a:r>
              <a:rPr lang="en-IN" sz="3600" b="1" dirty="0">
                <a:latin typeface="Times New Roman" pitchFamily="18" charset="0"/>
                <a:cs typeface="Times New Roman" pitchFamily="18" charset="0"/>
              </a:rPr>
              <a:t>Regression line vs Cost function</a:t>
            </a:r>
          </a:p>
        </p:txBody>
      </p:sp>
      <p:pic>
        <p:nvPicPr>
          <p:cNvPr id="7" name="Content Placeholder 6">
            <a:extLst>
              <a:ext uri="{FF2B5EF4-FFF2-40B4-BE49-F238E27FC236}">
                <a16:creationId xmlns:a16="http://schemas.microsoft.com/office/drawing/2014/main" id="{56113EF9-9D13-493A-A109-70D7C8FDE683}"/>
              </a:ext>
            </a:extLst>
          </p:cNvPr>
          <p:cNvPicPr>
            <a:picLocks noGrp="1" noChangeAspect="1"/>
          </p:cNvPicPr>
          <p:nvPr>
            <p:ph idx="1"/>
          </p:nvPr>
        </p:nvPicPr>
        <p:blipFill rotWithShape="1">
          <a:blip r:embed="rId2"/>
          <a:srcRect l="6251" b="1834"/>
          <a:stretch/>
        </p:blipFill>
        <p:spPr>
          <a:xfrm>
            <a:off x="971600" y="1772403"/>
            <a:ext cx="7715200" cy="4104870"/>
          </a:xfrm>
        </p:spPr>
      </p:pic>
      <p:sp>
        <p:nvSpPr>
          <p:cNvPr id="4" name="Footer Placeholder 3">
            <a:extLst>
              <a:ext uri="{FF2B5EF4-FFF2-40B4-BE49-F238E27FC236}">
                <a16:creationId xmlns:a16="http://schemas.microsoft.com/office/drawing/2014/main" id="{67A03943-A769-49E8-91C3-13E9F3AE5DB7}"/>
              </a:ext>
            </a:extLst>
          </p:cNvPr>
          <p:cNvSpPr>
            <a:spLocks noGrp="1"/>
          </p:cNvSpPr>
          <p:nvPr>
            <p:ph type="ftr" sz="quarter" idx="11"/>
          </p:nvPr>
        </p:nvSpPr>
        <p:spPr>
          <a:xfrm>
            <a:off x="3124200" y="6356350"/>
            <a:ext cx="4040088" cy="365125"/>
          </a:xfrm>
        </p:spPr>
        <p:txBody>
          <a:bodyPr/>
          <a:lstStyle/>
          <a:p>
            <a:r>
              <a:rPr lang="en-GB" dirty="0"/>
              <a:t>&lt;BCSC0701 &gt; &lt; Introduction to Machine Learning &gt;</a:t>
            </a:r>
            <a:endParaRPr lang="en-US" dirty="0"/>
          </a:p>
        </p:txBody>
      </p:sp>
      <p:sp>
        <p:nvSpPr>
          <p:cNvPr id="5" name="Slide Number Placeholder 4">
            <a:extLst>
              <a:ext uri="{FF2B5EF4-FFF2-40B4-BE49-F238E27FC236}">
                <a16:creationId xmlns:a16="http://schemas.microsoft.com/office/drawing/2014/main" id="{989BCDDD-18DE-45E2-BEEA-112BD1B08E27}"/>
              </a:ext>
            </a:extLst>
          </p:cNvPr>
          <p:cNvSpPr>
            <a:spLocks noGrp="1"/>
          </p:cNvSpPr>
          <p:nvPr>
            <p:ph type="sldNum" sz="quarter" idx="12"/>
          </p:nvPr>
        </p:nvSpPr>
        <p:spPr/>
        <p:txBody>
          <a:bodyPr/>
          <a:lstStyle/>
          <a:p>
            <a:fld id="{BB055922-87EB-483D-8474-2C9330A0D922}" type="slidenum">
              <a:rPr lang="en-US" smtClean="0"/>
              <a:t>49</a:t>
            </a:fld>
            <a:endParaRPr lang="en-US"/>
          </a:p>
        </p:txBody>
      </p:sp>
      <p:pic>
        <p:nvPicPr>
          <p:cNvPr id="9" name="Picture 8" descr="Related image">
            <a:extLst>
              <a:ext uri="{FF2B5EF4-FFF2-40B4-BE49-F238E27FC236}">
                <a16:creationId xmlns:a16="http://schemas.microsoft.com/office/drawing/2014/main" id="{6302F57B-7C1A-48D6-A393-0B06E4BFE45A}"/>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72393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AF5-9CBA-49A0-892A-8FB9677C7728}"/>
              </a:ext>
            </a:extLst>
          </p:cNvPr>
          <p:cNvSpPr>
            <a:spLocks noGrp="1"/>
          </p:cNvSpPr>
          <p:nvPr>
            <p:ph type="title"/>
          </p:nvPr>
        </p:nvSpPr>
        <p:spPr>
          <a:xfrm>
            <a:off x="2267744" y="980728"/>
            <a:ext cx="6419056" cy="45719"/>
          </a:xfrm>
        </p:spPr>
        <p:txBody>
          <a:bodyPr>
            <a:noAutofit/>
          </a:bodyPr>
          <a:lstStyle/>
          <a:p>
            <a:r>
              <a:rPr lang="en-US" sz="3600" b="1" dirty="0">
                <a:latin typeface="Times New Roman" pitchFamily="18" charset="0"/>
                <a:cs typeface="Times New Roman" pitchFamily="18" charset="0"/>
              </a:rPr>
              <a:t>Some more examples of tasks that are best solved by using a learning algorithm</a:t>
            </a:r>
            <a:endParaRPr lang="en-IN" sz="3600" dirty="0"/>
          </a:p>
        </p:txBody>
      </p:sp>
      <p:sp>
        <p:nvSpPr>
          <p:cNvPr id="3" name="Content Placeholder 2">
            <a:extLst>
              <a:ext uri="{FF2B5EF4-FFF2-40B4-BE49-F238E27FC236}">
                <a16:creationId xmlns:a16="http://schemas.microsoft.com/office/drawing/2014/main" id="{C41750F3-D0C3-4C5F-A690-79BAFE6383C7}"/>
              </a:ext>
            </a:extLst>
          </p:cNvPr>
          <p:cNvSpPr>
            <a:spLocks noGrp="1"/>
          </p:cNvSpPr>
          <p:nvPr>
            <p:ph idx="1"/>
          </p:nvPr>
        </p:nvSpPr>
        <p:spPr>
          <a:xfrm>
            <a:off x="457200" y="1916832"/>
            <a:ext cx="8229600" cy="4209331"/>
          </a:xfrm>
        </p:spPr>
        <p:txBody>
          <a:bodyPr/>
          <a:lstStyle/>
          <a:p>
            <a:pPr marL="502920" indent="-457200">
              <a:lnSpc>
                <a:spcPct val="90000"/>
              </a:lnSpc>
              <a:buFont typeface="+mj-lt"/>
              <a:buAutoNum type="arabicPeriod"/>
            </a:pPr>
            <a:r>
              <a:rPr lang="en-US" sz="2400" b="1" dirty="0">
                <a:latin typeface="Times New Roman" pitchFamily="18" charset="0"/>
                <a:cs typeface="Times New Roman" pitchFamily="18" charset="0"/>
              </a:rPr>
              <a:t>Recognizing patterns:</a:t>
            </a:r>
          </a:p>
          <a:p>
            <a:pPr lvl="1">
              <a:lnSpc>
                <a:spcPct val="90000"/>
              </a:lnSpc>
              <a:buFont typeface="Arial" pitchFamily="34" charset="0"/>
              <a:buChar char="•"/>
            </a:pPr>
            <a:r>
              <a:rPr lang="en-US" sz="2400" dirty="0">
                <a:latin typeface="Times New Roman" pitchFamily="18" charset="0"/>
                <a:cs typeface="Times New Roman" pitchFamily="18" charset="0"/>
              </a:rPr>
              <a:t>Facial identities or facial expressions</a:t>
            </a:r>
          </a:p>
          <a:p>
            <a:pPr lvl="1">
              <a:lnSpc>
                <a:spcPct val="90000"/>
              </a:lnSpc>
              <a:buFont typeface="Arial" pitchFamily="34" charset="0"/>
              <a:buChar char="•"/>
            </a:pPr>
            <a:r>
              <a:rPr lang="en-US" sz="2400" dirty="0">
                <a:latin typeface="Times New Roman" pitchFamily="18" charset="0"/>
                <a:cs typeface="Times New Roman" pitchFamily="18" charset="0"/>
              </a:rPr>
              <a:t>Handwritten or spoken words</a:t>
            </a:r>
          </a:p>
          <a:p>
            <a:pPr lvl="1">
              <a:lnSpc>
                <a:spcPct val="90000"/>
              </a:lnSpc>
              <a:buFont typeface="Arial" pitchFamily="34" charset="0"/>
              <a:buChar char="•"/>
            </a:pPr>
            <a:r>
              <a:rPr lang="en-US" sz="2400" dirty="0">
                <a:latin typeface="Times New Roman" pitchFamily="18" charset="0"/>
                <a:cs typeface="Times New Roman" pitchFamily="18" charset="0"/>
              </a:rPr>
              <a:t>Medical images</a:t>
            </a:r>
          </a:p>
          <a:p>
            <a:pPr marL="502920" indent="-457200">
              <a:lnSpc>
                <a:spcPct val="90000"/>
              </a:lnSpc>
              <a:buFont typeface="+mj-lt"/>
              <a:buAutoNum type="arabicPeriod"/>
            </a:pPr>
            <a:r>
              <a:rPr lang="en-US" sz="2400" b="1" dirty="0">
                <a:latin typeface="Times New Roman" pitchFamily="18" charset="0"/>
                <a:cs typeface="Times New Roman" pitchFamily="18" charset="0"/>
              </a:rPr>
              <a:t>Recognizing anomalies:</a:t>
            </a:r>
          </a:p>
          <a:p>
            <a:pPr lvl="1">
              <a:lnSpc>
                <a:spcPct val="90000"/>
              </a:lnSpc>
              <a:buFont typeface="Arial" pitchFamily="34" charset="0"/>
              <a:buChar char="•"/>
            </a:pPr>
            <a:r>
              <a:rPr lang="en-US" sz="2400" dirty="0">
                <a:latin typeface="Times New Roman" pitchFamily="18" charset="0"/>
                <a:cs typeface="Times New Roman" pitchFamily="18" charset="0"/>
              </a:rPr>
              <a:t>Unusual sequences of credit card transactions </a:t>
            </a:r>
          </a:p>
          <a:p>
            <a:pPr lvl="1">
              <a:lnSpc>
                <a:spcPct val="90000"/>
              </a:lnSpc>
              <a:buFont typeface="Arial" pitchFamily="34" charset="0"/>
              <a:buChar char="•"/>
            </a:pPr>
            <a:r>
              <a:rPr lang="en-US" sz="2400" dirty="0">
                <a:latin typeface="Times New Roman" pitchFamily="18" charset="0"/>
                <a:cs typeface="Times New Roman" pitchFamily="18" charset="0"/>
              </a:rPr>
              <a:t>Unusual patterns of sensor readings in a nuclear power plant or unusual sound in your car engine.</a:t>
            </a:r>
            <a:endParaRPr lang="en-IN" dirty="0"/>
          </a:p>
        </p:txBody>
      </p:sp>
      <p:sp>
        <p:nvSpPr>
          <p:cNvPr id="4" name="Footer Placeholder 3">
            <a:extLst>
              <a:ext uri="{FF2B5EF4-FFF2-40B4-BE49-F238E27FC236}">
                <a16:creationId xmlns:a16="http://schemas.microsoft.com/office/drawing/2014/main" id="{63683DA6-D617-49C3-8932-BEC87CB9EA24}"/>
              </a:ext>
            </a:extLst>
          </p:cNvPr>
          <p:cNvSpPr>
            <a:spLocks noGrp="1"/>
          </p:cNvSpPr>
          <p:nvPr>
            <p:ph type="ftr" sz="quarter" idx="11"/>
          </p:nvPr>
        </p:nvSpPr>
        <p:spPr>
          <a:xfrm>
            <a:off x="3124200" y="6356350"/>
            <a:ext cx="342900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F304718-9B87-4B65-99C5-95B07C7E30DC}"/>
              </a:ext>
            </a:extLst>
          </p:cNvPr>
          <p:cNvSpPr>
            <a:spLocks noGrp="1"/>
          </p:cNvSpPr>
          <p:nvPr>
            <p:ph type="sldNum" sz="quarter" idx="12"/>
          </p:nvPr>
        </p:nvSpPr>
        <p:spPr/>
        <p:txBody>
          <a:bodyPr/>
          <a:lstStyle/>
          <a:p>
            <a:fld id="{BB055922-87EB-483D-8474-2C9330A0D922}" type="slidenum">
              <a:rPr lang="en-US" smtClean="0"/>
              <a:t>5</a:t>
            </a:fld>
            <a:endParaRPr lang="en-US"/>
          </a:p>
        </p:txBody>
      </p:sp>
      <p:pic>
        <p:nvPicPr>
          <p:cNvPr id="6" name="Picture 5" descr="Related image">
            <a:extLst>
              <a:ext uri="{FF2B5EF4-FFF2-40B4-BE49-F238E27FC236}">
                <a16:creationId xmlns:a16="http://schemas.microsoft.com/office/drawing/2014/main" id="{7C0FA4F0-318B-4195-BD55-604F2244D7D7}"/>
              </a:ext>
            </a:extLst>
          </p:cNvPr>
          <p:cNvPicPr/>
          <p:nvPr/>
        </p:nvPicPr>
        <p:blipFill>
          <a:blip r:embed="rId2"/>
          <a:srcRect l="3793" t="21970" r="3781" b="23464"/>
          <a:stretch>
            <a:fillRect/>
          </a:stretch>
        </p:blipFill>
        <p:spPr bwMode="auto">
          <a:xfrm>
            <a:off x="539552" y="281309"/>
            <a:ext cx="1622550" cy="828000"/>
          </a:xfrm>
          <a:prstGeom prst="rect">
            <a:avLst/>
          </a:prstGeom>
          <a:noFill/>
          <a:ln w="9525">
            <a:noFill/>
            <a:miter lim="800000"/>
            <a:headEnd/>
            <a:tailEnd/>
          </a:ln>
        </p:spPr>
      </p:pic>
    </p:spTree>
    <p:extLst>
      <p:ext uri="{BB962C8B-B14F-4D97-AF65-F5344CB8AC3E}">
        <p14:creationId xmlns:p14="http://schemas.microsoft.com/office/powerpoint/2010/main" val="157040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03A1-323D-4AF4-B508-164E4699F76F}"/>
              </a:ext>
            </a:extLst>
          </p:cNvPr>
          <p:cNvSpPr>
            <a:spLocks noGrp="1"/>
          </p:cNvSpPr>
          <p:nvPr>
            <p:ph type="title"/>
          </p:nvPr>
        </p:nvSpPr>
        <p:spPr>
          <a:xfrm>
            <a:off x="3635896" y="274638"/>
            <a:ext cx="5050904" cy="1138138"/>
          </a:xfrm>
        </p:spPr>
        <p:txBody>
          <a:bodyPr>
            <a:noAutofit/>
          </a:bodyPr>
          <a:lstStyle/>
          <a:p>
            <a:r>
              <a:rPr lang="en-IN" sz="3600" b="1" dirty="0">
                <a:latin typeface="Times New Roman" pitchFamily="18" charset="0"/>
                <a:cs typeface="Times New Roman" pitchFamily="18" charset="0"/>
              </a:rPr>
              <a:t>Regression line vs Cost function</a:t>
            </a:r>
            <a:endParaRPr lang="en-IN" sz="3600" dirty="0"/>
          </a:p>
        </p:txBody>
      </p:sp>
      <p:pic>
        <p:nvPicPr>
          <p:cNvPr id="7" name="Content Placeholder 6">
            <a:extLst>
              <a:ext uri="{FF2B5EF4-FFF2-40B4-BE49-F238E27FC236}">
                <a16:creationId xmlns:a16="http://schemas.microsoft.com/office/drawing/2014/main" id="{AA39CDAA-E5B1-4D5C-A227-67E910871234}"/>
              </a:ext>
            </a:extLst>
          </p:cNvPr>
          <p:cNvPicPr>
            <a:picLocks noGrp="1" noChangeAspect="1"/>
          </p:cNvPicPr>
          <p:nvPr>
            <p:ph idx="1"/>
          </p:nvPr>
        </p:nvPicPr>
        <p:blipFill rotWithShape="1">
          <a:blip r:embed="rId2"/>
          <a:srcRect l="7016" b="1365"/>
          <a:stretch/>
        </p:blipFill>
        <p:spPr>
          <a:xfrm>
            <a:off x="1259632" y="1866568"/>
            <a:ext cx="7165374" cy="3938696"/>
          </a:xfrm>
        </p:spPr>
      </p:pic>
      <p:sp>
        <p:nvSpPr>
          <p:cNvPr id="4" name="Footer Placeholder 3">
            <a:extLst>
              <a:ext uri="{FF2B5EF4-FFF2-40B4-BE49-F238E27FC236}">
                <a16:creationId xmlns:a16="http://schemas.microsoft.com/office/drawing/2014/main" id="{970ACD23-3849-482E-888D-D2C6064F9E52}"/>
              </a:ext>
            </a:extLst>
          </p:cNvPr>
          <p:cNvSpPr>
            <a:spLocks noGrp="1"/>
          </p:cNvSpPr>
          <p:nvPr>
            <p:ph type="ftr" sz="quarter" idx="11"/>
          </p:nvPr>
        </p:nvSpPr>
        <p:spPr>
          <a:xfrm>
            <a:off x="3124200" y="6356350"/>
            <a:ext cx="3896072"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2EDA7166-5451-4E97-A5E3-451652443384}"/>
              </a:ext>
            </a:extLst>
          </p:cNvPr>
          <p:cNvSpPr>
            <a:spLocks noGrp="1"/>
          </p:cNvSpPr>
          <p:nvPr>
            <p:ph type="sldNum" sz="quarter" idx="12"/>
          </p:nvPr>
        </p:nvSpPr>
        <p:spPr/>
        <p:txBody>
          <a:bodyPr/>
          <a:lstStyle/>
          <a:p>
            <a:fld id="{BB055922-87EB-483D-8474-2C9330A0D922}" type="slidenum">
              <a:rPr lang="en-US" smtClean="0"/>
              <a:t>50</a:t>
            </a:fld>
            <a:endParaRPr lang="en-US"/>
          </a:p>
        </p:txBody>
      </p:sp>
      <p:pic>
        <p:nvPicPr>
          <p:cNvPr id="9" name="Picture 8" descr="Related image">
            <a:extLst>
              <a:ext uri="{FF2B5EF4-FFF2-40B4-BE49-F238E27FC236}">
                <a16:creationId xmlns:a16="http://schemas.microsoft.com/office/drawing/2014/main" id="{24744857-97AA-4F51-99F3-0F4A0AB62386}"/>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3830191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9B64-C9E6-4DBC-AA8A-9FF66BCB772E}"/>
              </a:ext>
            </a:extLst>
          </p:cNvPr>
          <p:cNvSpPr>
            <a:spLocks noGrp="1"/>
          </p:cNvSpPr>
          <p:nvPr>
            <p:ph type="title"/>
          </p:nvPr>
        </p:nvSpPr>
        <p:spPr>
          <a:xfrm>
            <a:off x="2915816" y="274638"/>
            <a:ext cx="5770984" cy="1096646"/>
          </a:xfrm>
        </p:spPr>
        <p:txBody>
          <a:bodyPr>
            <a:noAutofit/>
          </a:bodyPr>
          <a:lstStyle/>
          <a:p>
            <a:r>
              <a:rPr lang="en-IN" sz="3600" b="1" dirty="0">
                <a:latin typeface="Times New Roman" pitchFamily="18" charset="0"/>
                <a:cs typeface="Times New Roman" pitchFamily="18" charset="0"/>
              </a:rPr>
              <a:t>Regression line vs Cost function</a:t>
            </a:r>
            <a:endParaRPr lang="en-IN" sz="3600" dirty="0"/>
          </a:p>
        </p:txBody>
      </p:sp>
      <p:pic>
        <p:nvPicPr>
          <p:cNvPr id="7" name="Content Placeholder 6">
            <a:extLst>
              <a:ext uri="{FF2B5EF4-FFF2-40B4-BE49-F238E27FC236}">
                <a16:creationId xmlns:a16="http://schemas.microsoft.com/office/drawing/2014/main" id="{7C9C17EA-1D92-4A7A-92FB-CC9E8C9A42B4}"/>
              </a:ext>
            </a:extLst>
          </p:cNvPr>
          <p:cNvPicPr>
            <a:picLocks noGrp="1" noChangeAspect="1"/>
          </p:cNvPicPr>
          <p:nvPr>
            <p:ph idx="1"/>
          </p:nvPr>
        </p:nvPicPr>
        <p:blipFill rotWithShape="1">
          <a:blip r:embed="rId2"/>
          <a:srcRect l="7125" t="1" b="-36"/>
          <a:stretch/>
        </p:blipFill>
        <p:spPr>
          <a:xfrm>
            <a:off x="1043608" y="2066386"/>
            <a:ext cx="7643192" cy="3594862"/>
          </a:xfrm>
        </p:spPr>
      </p:pic>
      <p:sp>
        <p:nvSpPr>
          <p:cNvPr id="4" name="Footer Placeholder 3">
            <a:extLst>
              <a:ext uri="{FF2B5EF4-FFF2-40B4-BE49-F238E27FC236}">
                <a16:creationId xmlns:a16="http://schemas.microsoft.com/office/drawing/2014/main" id="{7E063969-C007-4B13-A1ED-7771385D14C3}"/>
              </a:ext>
            </a:extLst>
          </p:cNvPr>
          <p:cNvSpPr>
            <a:spLocks noGrp="1"/>
          </p:cNvSpPr>
          <p:nvPr>
            <p:ph type="ftr" sz="quarter" idx="11"/>
          </p:nvPr>
        </p:nvSpPr>
        <p:spPr>
          <a:xfrm>
            <a:off x="3124200" y="6356350"/>
            <a:ext cx="3824064"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4E97D4CC-7989-41E6-916B-0693D2942BBB}"/>
              </a:ext>
            </a:extLst>
          </p:cNvPr>
          <p:cNvSpPr>
            <a:spLocks noGrp="1"/>
          </p:cNvSpPr>
          <p:nvPr>
            <p:ph type="sldNum" sz="quarter" idx="12"/>
          </p:nvPr>
        </p:nvSpPr>
        <p:spPr/>
        <p:txBody>
          <a:bodyPr/>
          <a:lstStyle/>
          <a:p>
            <a:fld id="{BB055922-87EB-483D-8474-2C9330A0D922}" type="slidenum">
              <a:rPr lang="en-US" smtClean="0"/>
              <a:t>51</a:t>
            </a:fld>
            <a:endParaRPr lang="en-US"/>
          </a:p>
        </p:txBody>
      </p:sp>
      <p:pic>
        <p:nvPicPr>
          <p:cNvPr id="9" name="Picture 8" descr="Related image">
            <a:extLst>
              <a:ext uri="{FF2B5EF4-FFF2-40B4-BE49-F238E27FC236}">
                <a16:creationId xmlns:a16="http://schemas.microsoft.com/office/drawing/2014/main" id="{0066CCF0-9A1F-4E72-8DA5-842C2BB1CBC2}"/>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054471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492896"/>
            <a:ext cx="7772400" cy="1143008"/>
          </a:xfrm>
        </p:spPr>
        <p:txBody>
          <a:bodyPr>
            <a:noAutofit/>
          </a:bodyPr>
          <a:lstStyle/>
          <a:p>
            <a:r>
              <a:rPr lang="en-GB" sz="4000" b="1" dirty="0">
                <a:effectLst>
                  <a:outerShdw blurRad="38100" dist="38100" dir="2700000" algn="tl">
                    <a:srgbClr val="000000">
                      <a:alpha val="43137"/>
                    </a:srgbClr>
                  </a:outerShdw>
                </a:effectLst>
                <a:latin typeface="Times New Roman" pitchFamily="18" charset="0"/>
                <a:cs typeface="Times New Roman" pitchFamily="18" charset="0"/>
              </a:rPr>
              <a:t>Introduction to </a:t>
            </a:r>
            <a:r>
              <a:rPr lang="en-US" sz="4000"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sz="4000"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(BCSE-0701</a:t>
            </a:r>
            <a:r>
              <a:rPr lang="en-GB" sz="4000" b="1" dirty="0">
                <a:latin typeface="Times New Roman" pitchFamily="18" charset="0"/>
                <a:cs typeface="Times New Roman" pitchFamily="18" charset="0"/>
              </a:rPr>
              <a:t> )</a:t>
            </a:r>
            <a:br>
              <a:rPr lang="en-GB" sz="4000" b="1" dirty="0">
                <a:latin typeface="Times New Roman" pitchFamily="18" charset="0"/>
                <a:cs typeface="Times New Roman" pitchFamily="18" charset="0"/>
              </a:rPr>
            </a:br>
            <a:r>
              <a:rPr lang="en-GB" sz="4000" b="1" dirty="0">
                <a:latin typeface="Times New Roman" pitchFamily="18" charset="0"/>
                <a:cs typeface="Times New Roman" pitchFamily="18" charset="0"/>
              </a:rPr>
              <a:t>Day-13</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4437112"/>
            <a:ext cx="8784976" cy="528464"/>
          </a:xfrm>
        </p:spPr>
        <p:txBody>
          <a:bodyPr>
            <a:normAutofit fontScale="92500" lnSpcReduction="10000"/>
          </a:bodyPr>
          <a:lstStyle/>
          <a:p>
            <a:r>
              <a:rPr lang="en-GB" b="1" dirty="0">
                <a:solidFill>
                  <a:schemeClr val="accent2">
                    <a:lumMod val="50000"/>
                  </a:schemeClr>
                </a:solidFill>
                <a:latin typeface="Times New Roman" pitchFamily="18" charset="0"/>
                <a:cs typeface="Times New Roman" pitchFamily="18" charset="0"/>
              </a:rPr>
              <a:t>Topic</a:t>
            </a:r>
          </a:p>
        </p:txBody>
      </p:sp>
      <p:pic>
        <p:nvPicPr>
          <p:cNvPr id="4" name="Picture 3" descr="Related image"/>
          <p:cNvPicPr/>
          <p:nvPr/>
        </p:nvPicPr>
        <p:blipFill>
          <a:blip r:embed="rId5"/>
          <a:srcRect l="3793" t="21970" r="3781" b="23464"/>
          <a:stretch>
            <a:fillRect/>
          </a:stretch>
        </p:blipFill>
        <p:spPr bwMode="auto">
          <a:xfrm>
            <a:off x="3457540" y="225200"/>
            <a:ext cx="2286016" cy="1143008"/>
          </a:xfrm>
          <a:prstGeom prst="rect">
            <a:avLst/>
          </a:prstGeom>
          <a:noFill/>
          <a:ln w="9525">
            <a:noFill/>
            <a:miter lim="800000"/>
            <a:headEnd/>
            <a:tailEnd/>
          </a:ln>
        </p:spPr>
      </p:pic>
      <p:sp>
        <p:nvSpPr>
          <p:cNvPr id="5" name="Title 1"/>
          <p:cNvSpPr txBox="1">
            <a:spLocks/>
          </p:cNvSpPr>
          <p:nvPr/>
        </p:nvSpPr>
        <p:spPr>
          <a:xfrm>
            <a:off x="714348" y="2786058"/>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710226" y="4922025"/>
            <a:ext cx="8064896" cy="523220"/>
          </a:xfrm>
          <a:prstGeom prst="rect">
            <a:avLst/>
          </a:prstGeom>
        </p:spPr>
        <p:txBody>
          <a:bodyPr wrap="square">
            <a:spAutoFit/>
          </a:bodyPr>
          <a:lstStyle/>
          <a:p>
            <a:pPr algn="ctr"/>
            <a:r>
              <a:rPr lang="en-US" sz="28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rPr>
              <a:t>Multiple Linear Regression</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32452783"/>
      </p:ext>
    </p:extLst>
  </p:cSld>
  <p:clrMapOvr>
    <a:masterClrMapping/>
  </p:clrMapOvr>
  <mc:AlternateContent xmlns:mc="http://schemas.openxmlformats.org/markup-compatibility/2006" xmlns:p14="http://schemas.microsoft.com/office/powerpoint/2010/main">
    <mc:Choice Requires="p14">
      <p:transition spd="slow" p14:dur="2000" advTm="1157"/>
    </mc:Choice>
    <mc:Fallback xmlns="">
      <p:transition spd="slow" advTm="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492896"/>
            <a:ext cx="7772400" cy="1143008"/>
          </a:xfrm>
        </p:spPr>
        <p:txBody>
          <a:bodyPr>
            <a:noAutofit/>
          </a:bodyPr>
          <a:lstStyle/>
          <a:p>
            <a:r>
              <a:rPr lang="en-GB" sz="4000" b="1" dirty="0">
                <a:effectLst>
                  <a:outerShdw blurRad="38100" dist="38100" dir="2700000" algn="tl">
                    <a:srgbClr val="000000">
                      <a:alpha val="43137"/>
                    </a:srgbClr>
                  </a:outerShdw>
                </a:effectLst>
                <a:latin typeface="Times New Roman" pitchFamily="18" charset="0"/>
                <a:cs typeface="Times New Roman" pitchFamily="18" charset="0"/>
              </a:rPr>
              <a:t>Introduction to </a:t>
            </a:r>
            <a:r>
              <a:rPr lang="en-US" sz="4000"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sz="4000"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(BCSE-0701</a:t>
            </a:r>
            <a:r>
              <a:rPr lang="en-GB" sz="4000" b="1" dirty="0">
                <a:latin typeface="Times New Roman" pitchFamily="18" charset="0"/>
                <a:cs typeface="Times New Roman" pitchFamily="18" charset="0"/>
              </a:rPr>
              <a:t> )</a:t>
            </a:r>
            <a:br>
              <a:rPr lang="en-GB" sz="4000" b="1" dirty="0">
                <a:latin typeface="Times New Roman" pitchFamily="18" charset="0"/>
                <a:cs typeface="Times New Roman" pitchFamily="18" charset="0"/>
              </a:rPr>
            </a:br>
            <a:r>
              <a:rPr lang="en-GB" sz="4000" b="1" dirty="0">
                <a:latin typeface="Times New Roman" pitchFamily="18" charset="0"/>
                <a:cs typeface="Times New Roman" pitchFamily="18" charset="0"/>
              </a:rPr>
              <a:t>Day-14</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4437112"/>
            <a:ext cx="8784976" cy="528464"/>
          </a:xfrm>
        </p:spPr>
        <p:txBody>
          <a:bodyPr>
            <a:normAutofit fontScale="92500" lnSpcReduction="10000"/>
          </a:bodyPr>
          <a:lstStyle/>
          <a:p>
            <a:r>
              <a:rPr lang="en-GB" b="1" dirty="0">
                <a:solidFill>
                  <a:schemeClr val="accent2">
                    <a:lumMod val="50000"/>
                  </a:schemeClr>
                </a:solidFill>
                <a:latin typeface="Times New Roman" pitchFamily="18" charset="0"/>
                <a:cs typeface="Times New Roman" pitchFamily="18" charset="0"/>
              </a:rPr>
              <a:t>Topic</a:t>
            </a:r>
          </a:p>
        </p:txBody>
      </p:sp>
      <p:pic>
        <p:nvPicPr>
          <p:cNvPr id="4" name="Picture 3" descr="Related image"/>
          <p:cNvPicPr/>
          <p:nvPr/>
        </p:nvPicPr>
        <p:blipFill>
          <a:blip r:embed="rId5"/>
          <a:srcRect l="3793" t="21970" r="3781" b="23464"/>
          <a:stretch>
            <a:fillRect/>
          </a:stretch>
        </p:blipFill>
        <p:spPr bwMode="auto">
          <a:xfrm>
            <a:off x="3457540" y="225200"/>
            <a:ext cx="2286016" cy="1143008"/>
          </a:xfrm>
          <a:prstGeom prst="rect">
            <a:avLst/>
          </a:prstGeom>
          <a:noFill/>
          <a:ln w="9525">
            <a:noFill/>
            <a:miter lim="800000"/>
            <a:headEnd/>
            <a:tailEnd/>
          </a:ln>
        </p:spPr>
      </p:pic>
      <p:sp>
        <p:nvSpPr>
          <p:cNvPr id="5" name="Title 1"/>
          <p:cNvSpPr txBox="1">
            <a:spLocks/>
          </p:cNvSpPr>
          <p:nvPr/>
        </p:nvSpPr>
        <p:spPr>
          <a:xfrm>
            <a:off x="714348" y="2786058"/>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710226" y="4922025"/>
            <a:ext cx="8064896" cy="523220"/>
          </a:xfrm>
          <a:prstGeom prst="rect">
            <a:avLst/>
          </a:prstGeom>
        </p:spPr>
        <p:txBody>
          <a:bodyPr wrap="square">
            <a:spAutoFit/>
          </a:bodyPr>
          <a:lstStyle/>
          <a:p>
            <a:pPr algn="ctr"/>
            <a:r>
              <a:rPr lang="en-US" sz="28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rPr>
              <a:t>Gradient Descendent</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214199700"/>
      </p:ext>
    </p:extLst>
  </p:cSld>
  <p:clrMapOvr>
    <a:masterClrMapping/>
  </p:clrMapOvr>
  <mc:AlternateContent xmlns:mc="http://schemas.openxmlformats.org/markup-compatibility/2006" xmlns:p14="http://schemas.microsoft.com/office/powerpoint/2010/main">
    <mc:Choice Requires="p14">
      <p:transition spd="slow" p14:dur="2000" advTm="1157"/>
    </mc:Choice>
    <mc:Fallback xmlns="">
      <p:transition spd="slow" advTm="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990600"/>
          </a:xfrm>
        </p:spPr>
        <p:txBody>
          <a:bodyPr/>
          <a:lstStyle/>
          <a:p>
            <a:pPr>
              <a:defRPr/>
            </a:pPr>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2209800"/>
                <a:ext cx="7772400" cy="3581400"/>
              </a:xfrm>
            </p:spPr>
            <p:txBody>
              <a:bodyPr>
                <a:normAutofit/>
              </a:bodyPr>
              <a:lstStyle/>
              <a:p>
                <a:pPr marL="0" indent="0">
                  <a:buNone/>
                  <a:defRPr/>
                </a:pPr>
                <a14:m>
                  <m:oMathPara xmlns:m="http://schemas.openxmlformats.org/officeDocument/2006/math">
                    <m:oMathParaPr>
                      <m:jc m:val="centerGroup"/>
                    </m:oMathParaPr>
                    <m:oMath xmlns:m="http://schemas.openxmlformats.org/officeDocument/2006/math">
                      <m:r>
                        <a:rPr lang="en-IN" sz="2800" i="1" smtClean="0">
                          <a:solidFill>
                            <a:schemeClr val="tx1"/>
                          </a:solidFill>
                          <a:latin typeface="Cambria Math"/>
                        </a:rPr>
                        <m:t>h</m:t>
                      </m:r>
                      <m:d>
                        <m:dPr>
                          <m:ctrlPr>
                            <a:rPr lang="en-IN" sz="2800" i="1">
                              <a:solidFill>
                                <a:schemeClr val="tx1"/>
                              </a:solidFill>
                              <a:latin typeface="Cambria Math" panose="02040503050406030204" pitchFamily="18" charset="0"/>
                            </a:rPr>
                          </m:ctrlPr>
                        </m:dPr>
                        <m:e>
                          <m:r>
                            <a:rPr lang="en-IN" sz="2800" i="1">
                              <a:solidFill>
                                <a:schemeClr val="tx1"/>
                              </a:solidFill>
                              <a:latin typeface="Cambria Math"/>
                            </a:rPr>
                            <m:t>𝑥</m:t>
                          </m:r>
                        </m:e>
                      </m:d>
                      <m:r>
                        <a:rPr lang="en-US" sz="2800" b="0" i="1" smtClean="0">
                          <a:solidFill>
                            <a:schemeClr val="tx1"/>
                          </a:solidFill>
                          <a:latin typeface="Cambria Math" panose="02040503050406030204" pitchFamily="18"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𝑓</m:t>
                          </m:r>
                        </m:e>
                        <m:sup>
                          <m:r>
                            <a:rPr lang="en-US" sz="2800" b="0" i="1" smtClean="0">
                              <a:solidFill>
                                <a:schemeClr val="tx1"/>
                              </a:solidFill>
                              <a:latin typeface="Cambria Math" panose="02040503050406030204" pitchFamily="18" charset="0"/>
                            </a:rPr>
                            <m:t>^</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𝑋</m:t>
                      </m:r>
                      <m:r>
                        <a:rPr lang="en-US" sz="2800" b="0" i="1" smtClean="0">
                          <a:solidFill>
                            <a:schemeClr val="tx1"/>
                          </a:solidFill>
                          <a:latin typeface="Cambria Math" panose="02040503050406030204" pitchFamily="18" charset="0"/>
                        </a:rPr>
                        <m:t>)=</m:t>
                      </m:r>
                      <m:nary>
                        <m:naryPr>
                          <m:chr m:val="∑"/>
                          <m:ctrlPr>
                            <a:rPr lang="en-IN" sz="2800" i="1">
                              <a:solidFill>
                                <a:schemeClr val="tx1"/>
                              </a:solidFill>
                              <a:latin typeface="Cambria Math" panose="02040503050406030204" pitchFamily="18" charset="0"/>
                            </a:rPr>
                          </m:ctrlPr>
                        </m:naryPr>
                        <m:sub>
                          <m:r>
                            <m:rPr>
                              <m:brk m:alnAt="23"/>
                            </m:rPr>
                            <a:rPr lang="en-IN" sz="2800" i="1">
                              <a:solidFill>
                                <a:schemeClr val="tx1"/>
                              </a:solidFill>
                              <a:latin typeface="Cambria Math"/>
                            </a:rPr>
                            <m:t>𝑖</m:t>
                          </m:r>
                          <m:r>
                            <a:rPr lang="en-IN" sz="2800" i="1">
                              <a:solidFill>
                                <a:schemeClr val="tx1"/>
                              </a:solidFill>
                              <a:latin typeface="Cambria Math"/>
                            </a:rPr>
                            <m:t>=0</m:t>
                          </m:r>
                        </m:sub>
                        <m:sup>
                          <m:r>
                            <a:rPr lang="en-IN" sz="2800" i="1">
                              <a:solidFill>
                                <a:schemeClr val="tx1"/>
                              </a:solidFill>
                              <a:latin typeface="Cambria Math"/>
                            </a:rPr>
                            <m:t>𝑛</m:t>
                          </m:r>
                        </m:sup>
                        <m:e>
                          <m:sSub>
                            <m:sSubPr>
                              <m:ctrlPr>
                                <a:rPr lang="en-IN" sz="2800" i="1" smtClean="0">
                                  <a:solidFill>
                                    <a:schemeClr val="tx1"/>
                                  </a:solidFill>
                                  <a:latin typeface="Cambria Math" panose="02040503050406030204" pitchFamily="18" charset="0"/>
                                </a:rPr>
                              </m:ctrlPr>
                            </m:sSubPr>
                            <m:e>
                              <m:r>
                                <a:rPr lang="en-IN"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𝑖</m:t>
                              </m:r>
                            </m:sub>
                          </m:sSub>
                          <m:sSub>
                            <m:sSubPr>
                              <m:ctrlPr>
                                <a:rPr lang="en-IN"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𝑋</m:t>
                              </m:r>
                            </m:e>
                            <m:sub>
                              <m:r>
                                <a:rPr lang="en-IN" sz="2800" i="1">
                                  <a:solidFill>
                                    <a:schemeClr val="tx1"/>
                                  </a:solidFill>
                                  <a:latin typeface="Cambria Math"/>
                                </a:rPr>
                                <m:t>𝑖</m:t>
                              </m:r>
                            </m:sub>
                          </m:sSub>
                        </m:e>
                      </m:nary>
                    </m:oMath>
                  </m:oMathPara>
                </a14:m>
                <a:endParaRPr lang="en-US" sz="2800" dirty="0">
                  <a:solidFill>
                    <a:schemeClr val="tx1"/>
                  </a:solidFill>
                </a:endParaRPr>
              </a:p>
              <a:p>
                <a:pPr>
                  <a:defRPr/>
                </a:pPr>
                <a:r>
                  <a:rPr lang="en-US" sz="2800" dirty="0"/>
                  <a:t>There is a closed form which requires matrix inversion, etc.</a:t>
                </a:r>
              </a:p>
              <a:p>
                <a:pPr>
                  <a:defRPr/>
                </a:pPr>
                <a:r>
                  <a:rPr lang="en-US" sz="2800" dirty="0"/>
                  <a:t>There are iterative techniques to find weights</a:t>
                </a:r>
              </a:p>
              <a:p>
                <a:pPr lvl="1">
                  <a:defRPr/>
                </a:pPr>
                <a:r>
                  <a:rPr lang="en-US" sz="2400" dirty="0"/>
                  <a:t>delta rule which will update towards the objective of minimizing the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2209800"/>
                <a:ext cx="7772400" cy="3581400"/>
              </a:xfrm>
              <a:blipFill>
                <a:blip r:embed="rId3"/>
                <a:stretch>
                  <a:fillRect l="-1412" b="-1874"/>
                </a:stretch>
              </a:blipFill>
            </p:spPr>
            <p:txBody>
              <a:bodyPr/>
              <a:lstStyle/>
              <a:p>
                <a:r>
                  <a:rPr lang="en-US">
                    <a:noFill/>
                  </a:rPr>
                  <a:t> </a:t>
                </a:r>
              </a:p>
            </p:txBody>
          </p:sp>
        </mc:Fallback>
      </mc:AlternateContent>
      <p:sp>
        <p:nvSpPr>
          <p:cNvPr id="23558" name="Slide Number Placeholder 4"/>
          <p:cNvSpPr>
            <a:spLocks noGrp="1"/>
          </p:cNvSpPr>
          <p:nvPr>
            <p:ph type="sldNum" sz="quarter" idx="12"/>
          </p:nvPr>
        </p:nvSpPr>
        <p:spPr>
          <a:noFill/>
        </p:spPr>
        <p:txBody>
          <a:bodyPr/>
          <a:lstStyle/>
          <a:p>
            <a:fld id="{536A36E8-F174-394F-84B2-E8CE27FD22B8}" type="slidenum">
              <a:rPr lang="en-US" smtClean="0">
                <a:latin typeface="Times New Roman" pitchFamily="1" charset="0"/>
              </a:rPr>
              <a:pPr/>
              <a:t>54</a:t>
            </a:fld>
            <a:endParaRPr lang="en-US">
              <a:latin typeface="Times New Roman" pitchFamily="1" charset="0"/>
            </a:endParaRPr>
          </a:p>
        </p:txBody>
      </p:sp>
      <mc:AlternateContent xmlns:mc="http://schemas.openxmlformats.org/markup-compatibility/2006" xmlns:a14="http://schemas.microsoft.com/office/drawing/2010/main">
        <mc:Choice Requires="a14">
          <p:sp>
            <p:nvSpPr>
              <p:cNvPr id="5" name="TextBox 4"/>
              <p:cNvSpPr txBox="1"/>
              <p:nvPr/>
            </p:nvSpPr>
            <p:spPr>
              <a:xfrm>
                <a:off x="2123728" y="1429206"/>
                <a:ext cx="53709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𝑛</m:t>
                          </m:r>
                        </m:sub>
                      </m:sSub>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123728" y="1429206"/>
                <a:ext cx="5370957"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9237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r>
                        <a:rPr lang="en-IN" sz="2400" i="1" smtClean="0">
                          <a:solidFill>
                            <a:srgbClr val="0033CC"/>
                          </a:solidFill>
                          <a:latin typeface="Cambria Math"/>
                        </a:rPr>
                        <m:t>h</m:t>
                      </m:r>
                      <m:d>
                        <m:dPr>
                          <m:ctrlPr>
                            <a:rPr lang="en-IN" sz="2400" i="1">
                              <a:solidFill>
                                <a:srgbClr val="0033CC"/>
                              </a:solidFill>
                              <a:latin typeface="Cambria Math" panose="02040503050406030204" pitchFamily="18" charset="0"/>
                            </a:rPr>
                          </m:ctrlPr>
                        </m:dPr>
                        <m:e>
                          <m:r>
                            <a:rPr lang="en-IN" sz="2400" i="1">
                              <a:solidFill>
                                <a:srgbClr val="0033CC"/>
                              </a:solidFill>
                              <a:latin typeface="Cambria Math"/>
                            </a:rPr>
                            <m:t>𝑥</m:t>
                          </m:r>
                        </m:e>
                      </m:d>
                      <m:r>
                        <a:rPr lang="en-IN" sz="2400" i="1">
                          <a:solidFill>
                            <a:srgbClr val="0033CC"/>
                          </a:solidFill>
                          <a:latin typeface="Cambria Math"/>
                        </a:rPr>
                        <m:t>=</m:t>
                      </m:r>
                      <m:nary>
                        <m:naryPr>
                          <m:chr m:val="∑"/>
                          <m:ctrlPr>
                            <a:rPr lang="en-IN" sz="2400" i="1">
                              <a:solidFill>
                                <a:srgbClr val="0033CC"/>
                              </a:solidFill>
                              <a:latin typeface="Cambria Math" panose="02040503050406030204" pitchFamily="18" charset="0"/>
                            </a:rPr>
                          </m:ctrlPr>
                        </m:naryPr>
                        <m:sub>
                          <m:r>
                            <m:rPr>
                              <m:brk m:alnAt="23"/>
                            </m:rPr>
                            <a:rPr lang="en-IN" sz="2400" i="1">
                              <a:solidFill>
                                <a:srgbClr val="0033CC"/>
                              </a:solidFill>
                              <a:latin typeface="Cambria Math"/>
                            </a:rPr>
                            <m:t>𝑖</m:t>
                          </m:r>
                          <m:r>
                            <a:rPr lang="en-IN" sz="2400" i="1">
                              <a:solidFill>
                                <a:srgbClr val="0033CC"/>
                              </a:solidFill>
                              <a:latin typeface="Cambria Math"/>
                            </a:rPr>
                            <m:t>=0</m:t>
                          </m:r>
                        </m:sub>
                        <m:sup>
                          <m:r>
                            <a:rPr lang="en-IN" sz="2400" i="1">
                              <a:solidFill>
                                <a:srgbClr val="0033CC"/>
                              </a:solidFill>
                              <a:latin typeface="Cambria Math"/>
                            </a:rPr>
                            <m:t>𝑛</m:t>
                          </m:r>
                        </m:sup>
                        <m:e>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sSub>
                            <m:sSubPr>
                              <m:ctrlPr>
                                <a:rPr lang="en-IN" sz="2400" i="1">
                                  <a:latin typeface="Cambria Math" panose="02040503050406030204" pitchFamily="18" charset="0"/>
                                </a:rPr>
                              </m:ctrlPr>
                            </m:sSubPr>
                            <m:e>
                              <m:r>
                                <a:rPr lang="en-US" sz="2400" i="1">
                                  <a:latin typeface="Cambria Math" panose="02040503050406030204" pitchFamily="18" charset="0"/>
                                </a:rPr>
                                <m:t>𝑋</m:t>
                              </m:r>
                            </m:e>
                            <m:sub>
                              <m:r>
                                <a:rPr lang="en-IN" sz="2400" i="1">
                                  <a:latin typeface="Cambria Math"/>
                                </a:rPr>
                                <m:t>𝑖</m:t>
                              </m:r>
                            </m:sub>
                          </m:sSub>
                        </m:e>
                      </m:nary>
                    </m:oMath>
                  </m:oMathPara>
                </a14:m>
                <a:endParaRPr lang="en-US" sz="2800" dirty="0">
                  <a:solidFill>
                    <a:srgbClr val="0033CC"/>
                  </a:solidFill>
                </a:endParaRPr>
              </a:p>
              <a:p>
                <a:pPr marL="0" indent="0">
                  <a:buNone/>
                </a:pPr>
                <a:r>
                  <a:rPr lang="en-US" sz="2800" dirty="0">
                    <a:solidFill>
                      <a:schemeClr val="accent1">
                        <a:lumMod val="50000"/>
                      </a:schemeClr>
                    </a:solidFill>
                  </a:rPr>
                  <a:t>To learn t</a:t>
                </a:r>
                <a:r>
                  <a:rPr lang="en-US" dirty="0">
                    <a:solidFill>
                      <a:schemeClr val="accent1">
                        <a:lumMod val="50000"/>
                      </a:schemeClr>
                    </a:solidFill>
                  </a:rPr>
                  <a:t>h</a:t>
                </a:r>
                <a:r>
                  <a:rPr lang="en-US" sz="2800" dirty="0">
                    <a:solidFill>
                      <a:schemeClr val="accent1">
                        <a:lumMod val="50000"/>
                      </a:schemeClr>
                    </a:solidFill>
                  </a:rPr>
                  <a:t>e parameters  </a:t>
                </a:r>
                <a14:m>
                  <m:oMath xmlns:m="http://schemas.openxmlformats.org/officeDocument/2006/math">
                    <m:r>
                      <m:rPr>
                        <m:sty m:val="p"/>
                      </m:rPr>
                      <a:rPr lang="el-GR" sz="2800" b="0" i="1" smtClean="0">
                        <a:solidFill>
                          <a:schemeClr val="accent1">
                            <a:lumMod val="50000"/>
                          </a:schemeClr>
                        </a:solidFill>
                        <a:latin typeface="Cambria Math"/>
                        <a:ea typeface="Cambria Math"/>
                      </a:rPr>
                      <m:t>θ</m:t>
                    </m:r>
                    <m:r>
                      <a:rPr lang="en-US" sz="2800" b="0" i="1" smtClean="0">
                        <a:solidFill>
                          <a:schemeClr val="accent1">
                            <a:lumMod val="50000"/>
                          </a:schemeClr>
                        </a:solidFill>
                        <a:latin typeface="Cambria Math" panose="02040503050406030204" pitchFamily="18" charset="0"/>
                        <a:ea typeface="Cambria Math"/>
                      </a:rPr>
                      <m:t>=</m:t>
                    </m:r>
                    <m:r>
                      <a:rPr lang="en-IN" sz="2800" b="0" i="1" smtClean="0">
                        <a:solidFill>
                          <a:schemeClr val="accent1">
                            <a:lumMod val="50000"/>
                          </a:schemeClr>
                        </a:solidFill>
                        <a:latin typeface="Cambria Math"/>
                        <a:ea typeface="Cambria Math"/>
                      </a:rPr>
                      <m:t> (</m:t>
                    </m:r>
                    <m:sSub>
                      <m:sSubPr>
                        <m:ctrlPr>
                          <a:rPr lang="en-IN" sz="2800" b="0" i="1" smtClean="0">
                            <a:solidFill>
                              <a:schemeClr val="accent1">
                                <a:lumMod val="50000"/>
                              </a:schemeClr>
                            </a:solidFill>
                            <a:latin typeface="Cambria Math" panose="02040503050406030204" pitchFamily="18" charset="0"/>
                            <a:ea typeface="Cambria Math"/>
                          </a:rPr>
                        </m:ctrlPr>
                      </m:sSubPr>
                      <m:e>
                        <m:r>
                          <a:rPr lang="en-IN" sz="2800" b="0" i="1" smtClean="0">
                            <a:solidFill>
                              <a:schemeClr val="accent1">
                                <a:lumMod val="50000"/>
                              </a:schemeClr>
                            </a:solidFill>
                            <a:latin typeface="Cambria Math" panose="02040503050406030204" pitchFamily="18" charset="0"/>
                            <a:ea typeface="Cambria Math" panose="02040503050406030204" pitchFamily="18" charset="0"/>
                          </a:rPr>
                          <m:t>𝜃</m:t>
                        </m:r>
                      </m:e>
                      <m:sub>
                        <m:r>
                          <a:rPr lang="en-IN" sz="2800" b="0" i="1" smtClean="0">
                            <a:solidFill>
                              <a:schemeClr val="accent1">
                                <a:lumMod val="50000"/>
                              </a:schemeClr>
                            </a:solidFill>
                            <a:latin typeface="Cambria Math"/>
                            <a:ea typeface="Cambria Math"/>
                          </a:rPr>
                          <m:t>𝑖</m:t>
                        </m:r>
                      </m:sub>
                    </m:sSub>
                    <m:r>
                      <a:rPr lang="en-IN" sz="2800" b="0" i="1" smtClean="0">
                        <a:solidFill>
                          <a:schemeClr val="accent1">
                            <a:lumMod val="50000"/>
                          </a:schemeClr>
                        </a:solidFill>
                        <a:latin typeface="Cambria Math"/>
                        <a:ea typeface="Cambria Math"/>
                      </a:rPr>
                      <m:t>) ?</m:t>
                    </m:r>
                  </m:oMath>
                </a14:m>
                <a:endParaRPr lang="en-US" sz="2800" dirty="0">
                  <a:solidFill>
                    <a:schemeClr val="accent1">
                      <a:lumMod val="50000"/>
                    </a:schemeClr>
                  </a:solidFill>
                </a:endParaRPr>
              </a:p>
              <a:p>
                <a:r>
                  <a:rPr lang="en-US" sz="2800" dirty="0"/>
                  <a:t>Make h(</a:t>
                </a:r>
                <a:r>
                  <a:rPr lang="en-US" sz="2800" b="1" dirty="0"/>
                  <a:t>x</a:t>
                </a:r>
                <a:r>
                  <a:rPr lang="en-US" sz="2800" dirty="0"/>
                  <a:t>) close to </a:t>
                </a:r>
                <a:r>
                  <a:rPr lang="en-US" sz="2800" i="1" dirty="0"/>
                  <a:t>y</a:t>
                </a:r>
                <a:r>
                  <a:rPr lang="en-US" sz="2800" dirty="0"/>
                  <a:t>, for the available </a:t>
                </a:r>
                <a:r>
                  <a:rPr lang="en-US" sz="2800" i="1" dirty="0"/>
                  <a:t>training examples</a:t>
                </a:r>
                <a:r>
                  <a:rPr lang="en-US" sz="2800" dirty="0"/>
                  <a:t>.</a:t>
                </a:r>
              </a:p>
              <a:p>
                <a:r>
                  <a:rPr lang="en-US" sz="2800" dirty="0"/>
                  <a:t>Define a cost function </a:t>
                </a:r>
                <a14:m>
                  <m:oMath xmlns:m="http://schemas.openxmlformats.org/officeDocument/2006/math">
                    <m:r>
                      <a:rPr lang="en-IN" sz="2800" b="0" i="1" smtClean="0">
                        <a:latin typeface="Cambria Math"/>
                      </a:rPr>
                      <m:t>𝐽</m:t>
                    </m:r>
                    <m:d>
                      <m:dPr>
                        <m:ctrlPr>
                          <a:rPr lang="en-IN" sz="2800" b="0" i="1" smtClean="0">
                            <a:latin typeface="Cambria Math" panose="02040503050406030204" pitchFamily="18" charset="0"/>
                          </a:rPr>
                        </m:ctrlPr>
                      </m:dPr>
                      <m:e>
                        <m:r>
                          <a:rPr lang="en-IN" sz="2800" b="0" i="1" smtClean="0">
                            <a:latin typeface="Cambria Math"/>
                            <a:ea typeface="Cambria Math"/>
                          </a:rPr>
                          <m:t>𝜃</m:t>
                        </m:r>
                      </m:e>
                    </m:d>
                    <m:r>
                      <a:rPr lang="en-IN" sz="2800" b="0" i="1" smtClean="0">
                        <a:latin typeface="Cambria Math"/>
                        <a:ea typeface="Cambria Math"/>
                      </a:rPr>
                      <m:t> </m:t>
                    </m:r>
                  </m:oMath>
                </a14:m>
                <a:endParaRPr lang="en-IN" sz="2800" b="0" dirty="0">
                  <a:ea typeface="Cambria Math"/>
                </a:endParaRPr>
              </a:p>
              <a:p>
                <a:pPr marL="0" indent="0" algn="ctr">
                  <a:buNone/>
                </a:pPr>
                <a:r>
                  <a:rPr lang="en-US" sz="2800" dirty="0">
                    <a:solidFill>
                      <a:srgbClr val="0033CC"/>
                    </a:solidFill>
                  </a:rPr>
                  <a:t>J(</a:t>
                </a:r>
                <a14:m>
                  <m:oMath xmlns:m="http://schemas.openxmlformats.org/officeDocument/2006/math">
                    <m:r>
                      <m:rPr>
                        <m:sty m:val="p"/>
                      </m:rPr>
                      <a:rPr lang="el-GR" sz="2800" i="1" smtClean="0">
                        <a:solidFill>
                          <a:srgbClr val="0033CC"/>
                        </a:solidFill>
                        <a:latin typeface="Cambria Math"/>
                        <a:ea typeface="Cambria Math"/>
                      </a:rPr>
                      <m:t>θ</m:t>
                    </m:r>
                    <m:r>
                      <a:rPr lang="en-IN" sz="2800" b="0" i="1" smtClean="0">
                        <a:solidFill>
                          <a:srgbClr val="0033CC"/>
                        </a:solidFill>
                        <a:latin typeface="Cambria Math"/>
                        <a:ea typeface="Cambria Math"/>
                      </a:rPr>
                      <m:t>)=</m:t>
                    </m:r>
                    <m:f>
                      <m:fPr>
                        <m:ctrlPr>
                          <a:rPr lang="en-IN" sz="2800" b="0" i="1" smtClean="0">
                            <a:solidFill>
                              <a:srgbClr val="0033CC"/>
                            </a:solidFill>
                            <a:latin typeface="Cambria Math" panose="02040503050406030204" pitchFamily="18" charset="0"/>
                            <a:ea typeface="Cambria Math"/>
                          </a:rPr>
                        </m:ctrlPr>
                      </m:fPr>
                      <m:num>
                        <m:r>
                          <a:rPr lang="en-IN" sz="2800" b="0" i="1" smtClean="0">
                            <a:solidFill>
                              <a:srgbClr val="0033CC"/>
                            </a:solidFill>
                            <a:latin typeface="Cambria Math"/>
                            <a:ea typeface="Cambria Math"/>
                          </a:rPr>
                          <m:t>1</m:t>
                        </m:r>
                      </m:num>
                      <m:den>
                        <m:r>
                          <a:rPr lang="en-IN" sz="2800" b="0" i="1" smtClean="0">
                            <a:solidFill>
                              <a:srgbClr val="0033CC"/>
                            </a:solidFill>
                            <a:latin typeface="Cambria Math"/>
                            <a:ea typeface="Cambria Math"/>
                          </a:rPr>
                          <m:t>2</m:t>
                        </m:r>
                      </m:den>
                    </m:f>
                    <m:nary>
                      <m:naryPr>
                        <m:chr m:val="∑"/>
                        <m:limLoc m:val="undOvr"/>
                        <m:ctrlPr>
                          <a:rPr lang="en-US" sz="2800" i="1">
                            <a:solidFill>
                              <a:srgbClr val="0033CC"/>
                            </a:solidFill>
                            <a:latin typeface="Cambria Math" panose="02040503050406030204" pitchFamily="18" charset="0"/>
                          </a:rPr>
                        </m:ctrlPr>
                      </m:naryPr>
                      <m:sub>
                        <m:r>
                          <a:rPr lang="en-US" sz="2800" i="1">
                            <a:solidFill>
                              <a:srgbClr val="0033CC"/>
                            </a:solidFill>
                            <a:latin typeface="Cambria Math"/>
                          </a:rPr>
                          <m:t>𝑖</m:t>
                        </m:r>
                        <m:r>
                          <a:rPr lang="en-US" sz="2800" i="1">
                            <a:solidFill>
                              <a:srgbClr val="0033CC"/>
                            </a:solidFill>
                            <a:latin typeface="Cambria Math"/>
                          </a:rPr>
                          <m:t>=1</m:t>
                        </m:r>
                      </m:sub>
                      <m:sup>
                        <m:r>
                          <a:rPr lang="en-US" sz="2800" i="1">
                            <a:solidFill>
                              <a:srgbClr val="0033CC"/>
                            </a:solidFill>
                            <a:latin typeface="Cambria Math"/>
                          </a:rPr>
                          <m:t>𝑚</m:t>
                        </m:r>
                      </m:sup>
                      <m:e>
                        <m:sSup>
                          <m:sSupPr>
                            <m:ctrlPr>
                              <a:rPr lang="en-US" sz="2800" i="1" smtClean="0">
                                <a:solidFill>
                                  <a:srgbClr val="0033CC"/>
                                </a:solidFill>
                                <a:latin typeface="Cambria Math" panose="02040503050406030204" pitchFamily="18" charset="0"/>
                              </a:rPr>
                            </m:ctrlPr>
                          </m:sSupPr>
                          <m:e>
                            <m:r>
                              <a:rPr lang="en-US" sz="2800" i="1">
                                <a:solidFill>
                                  <a:srgbClr val="0033CC"/>
                                </a:solidFill>
                                <a:latin typeface="Cambria Math"/>
                              </a:rPr>
                              <m:t>(</m:t>
                            </m:r>
                            <m:r>
                              <a:rPr lang="en-IN" sz="2800" b="0" i="1" smtClean="0">
                                <a:solidFill>
                                  <a:srgbClr val="0033CC"/>
                                </a:solidFill>
                                <a:latin typeface="Cambria Math"/>
                              </a:rPr>
                              <m:t>h</m:t>
                            </m:r>
                            <m:sSup>
                              <m:sSupPr>
                                <m:ctrlPr>
                                  <a:rPr lang="en-US" sz="2800" i="1">
                                    <a:solidFill>
                                      <a:srgbClr val="0033CC"/>
                                    </a:solidFill>
                                    <a:latin typeface="Cambria Math" panose="02040503050406030204" pitchFamily="18" charset="0"/>
                                  </a:rPr>
                                </m:ctrlPr>
                              </m:sSupPr>
                              <m:e>
                                <m:d>
                                  <m:dPr>
                                    <m:ctrlPr>
                                      <a:rPr lang="en-US" sz="2800" i="1">
                                        <a:solidFill>
                                          <a:srgbClr val="0033CC"/>
                                        </a:solidFill>
                                        <a:latin typeface="Cambria Math" panose="02040503050406030204" pitchFamily="18" charset="0"/>
                                      </a:rPr>
                                    </m:ctrlPr>
                                  </m:dPr>
                                  <m:e>
                                    <m:r>
                                      <a:rPr lang="en-US" sz="2800" i="1">
                                        <a:solidFill>
                                          <a:srgbClr val="0033CC"/>
                                        </a:solidFill>
                                        <a:latin typeface="Cambria Math"/>
                                      </a:rPr>
                                      <m:t>𝑥</m:t>
                                    </m:r>
                                  </m:e>
                                </m:d>
                              </m:e>
                              <m:sup>
                                <m:r>
                                  <a:rPr lang="en-US" sz="2800" i="1">
                                    <a:solidFill>
                                      <a:srgbClr val="0033CC"/>
                                    </a:solidFill>
                                    <a:latin typeface="Cambria Math"/>
                                  </a:rPr>
                                  <m:t>(</m:t>
                                </m:r>
                                <m:r>
                                  <a:rPr lang="en-US" sz="2800" i="1">
                                    <a:solidFill>
                                      <a:srgbClr val="0033CC"/>
                                    </a:solidFill>
                                    <a:latin typeface="Cambria Math"/>
                                  </a:rPr>
                                  <m:t>𝑖</m:t>
                                </m:r>
                                <m:r>
                                  <a:rPr lang="en-US" sz="2800" i="1">
                                    <a:solidFill>
                                      <a:srgbClr val="0033CC"/>
                                    </a:solidFill>
                                    <a:latin typeface="Cambria Math"/>
                                  </a:rPr>
                                  <m:t>)</m:t>
                                </m:r>
                              </m:sup>
                            </m:sSup>
                            <m:r>
                              <a:rPr lang="en-US" sz="2800" i="1">
                                <a:solidFill>
                                  <a:srgbClr val="0033CC"/>
                                </a:solidFill>
                                <a:latin typeface="Cambria Math"/>
                              </a:rPr>
                              <m:t>−</m:t>
                            </m:r>
                            <m:sSup>
                              <m:sSupPr>
                                <m:ctrlPr>
                                  <a:rPr lang="en-US" sz="2800" i="1">
                                    <a:solidFill>
                                      <a:srgbClr val="0033CC"/>
                                    </a:solidFill>
                                    <a:latin typeface="Cambria Math" panose="02040503050406030204" pitchFamily="18" charset="0"/>
                                  </a:rPr>
                                </m:ctrlPr>
                              </m:sSupPr>
                              <m:e>
                                <m:d>
                                  <m:dPr>
                                    <m:ctrlPr>
                                      <a:rPr lang="en-US" sz="2800" i="1">
                                        <a:solidFill>
                                          <a:srgbClr val="0033CC"/>
                                        </a:solidFill>
                                        <a:latin typeface="Cambria Math" panose="02040503050406030204" pitchFamily="18" charset="0"/>
                                      </a:rPr>
                                    </m:ctrlPr>
                                  </m:dPr>
                                  <m:e>
                                    <m:r>
                                      <a:rPr lang="en-US" sz="2800" i="1">
                                        <a:solidFill>
                                          <a:srgbClr val="0033CC"/>
                                        </a:solidFill>
                                        <a:latin typeface="Cambria Math"/>
                                      </a:rPr>
                                      <m:t>𝑦</m:t>
                                    </m:r>
                                  </m:e>
                                </m:d>
                              </m:e>
                              <m:sup>
                                <m:r>
                                  <a:rPr lang="en-US" sz="2800" i="1">
                                    <a:solidFill>
                                      <a:srgbClr val="0033CC"/>
                                    </a:solidFill>
                                    <a:latin typeface="Cambria Math"/>
                                  </a:rPr>
                                  <m:t>(</m:t>
                                </m:r>
                                <m:r>
                                  <a:rPr lang="en-US" sz="2800" i="1">
                                    <a:solidFill>
                                      <a:srgbClr val="0033CC"/>
                                    </a:solidFill>
                                    <a:latin typeface="Cambria Math"/>
                                  </a:rPr>
                                  <m:t>𝑖</m:t>
                                </m:r>
                                <m:r>
                                  <a:rPr lang="en-US" sz="2800" i="1">
                                    <a:solidFill>
                                      <a:srgbClr val="0033CC"/>
                                    </a:solidFill>
                                    <a:latin typeface="Cambria Math"/>
                                  </a:rPr>
                                  <m:t>)</m:t>
                                </m:r>
                              </m:sup>
                            </m:sSup>
                            <m:r>
                              <a:rPr lang="en-US" sz="2800" i="1">
                                <a:solidFill>
                                  <a:srgbClr val="0033CC"/>
                                </a:solidFill>
                                <a:latin typeface="Cambria Math"/>
                              </a:rPr>
                              <m:t>)</m:t>
                            </m:r>
                          </m:e>
                          <m:sup>
                            <m:r>
                              <a:rPr lang="en-US" sz="2800" i="1">
                                <a:solidFill>
                                  <a:srgbClr val="0033CC"/>
                                </a:solidFill>
                                <a:latin typeface="Cambria Math"/>
                              </a:rPr>
                              <m:t>2</m:t>
                            </m:r>
                          </m:sup>
                        </m:sSup>
                      </m:e>
                    </m:nary>
                  </m:oMath>
                </a14:m>
                <a:r>
                  <a:rPr lang="en-US" sz="2800" dirty="0"/>
                  <a:t>   </a:t>
                </a:r>
              </a:p>
              <a:p>
                <a:r>
                  <a:rPr lang="en-US" sz="2800" dirty="0"/>
                  <a:t>Find  </a:t>
                </a:r>
                <a14:m>
                  <m:oMath xmlns:m="http://schemas.openxmlformats.org/officeDocument/2006/math">
                    <m:r>
                      <a:rPr lang="en-US" sz="2800" i="1">
                        <a:latin typeface="Cambria Math"/>
                        <a:ea typeface="Cambria Math"/>
                      </a:rPr>
                      <m:t>𝜃</m:t>
                    </m:r>
                  </m:oMath>
                </a14:m>
                <a:r>
                  <a:rPr lang="en-US" sz="2800" dirty="0"/>
                  <a:t> that minimizes J(</a:t>
                </a:r>
                <a14:m>
                  <m:oMath xmlns:m="http://schemas.openxmlformats.org/officeDocument/2006/math">
                    <m:r>
                      <a:rPr lang="en-US" sz="2800" i="1">
                        <a:latin typeface="Cambria Math"/>
                        <a:ea typeface="Cambria Math"/>
                      </a:rPr>
                      <m:t>𝜃</m:t>
                    </m:r>
                  </m:oMath>
                </a14:m>
                <a:r>
                  <a:rPr lang="en-US" sz="2800" dirty="0"/>
                  <a:t>).</a:t>
                </a:r>
              </a:p>
              <a:p>
                <a:pPr marL="0" indent="0">
                  <a:buNone/>
                </a:pPr>
                <a:r>
                  <a:rPr lang="en-US" sz="2800" dirty="0"/>
                  <a:t>                </a:t>
                </a:r>
                <a:endParaRPr lang="en-US" sz="2400" dirty="0">
                  <a:solidFill>
                    <a:schemeClr val="accent1">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2"/>
                <a:stretch>
                  <a:fillRect l="-1481"/>
                </a:stretch>
              </a:blipFill>
            </p:spPr>
            <p:txBody>
              <a:bodyPr/>
              <a:lstStyle/>
              <a:p>
                <a:r>
                  <a:rPr lang="en-US">
                    <a:noFill/>
                  </a:rPr>
                  <a:t> </a:t>
                </a:r>
              </a:p>
            </p:txBody>
          </p:sp>
        </mc:Fallback>
      </mc:AlternateContent>
    </p:spTree>
    <p:extLst>
      <p:ext uri="{BB962C8B-B14F-4D97-AF65-F5344CB8AC3E}">
        <p14:creationId xmlns:p14="http://schemas.microsoft.com/office/powerpoint/2010/main" val="1966478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2A3C-DF1A-465B-A867-2C588D68CF3F}"/>
              </a:ext>
            </a:extLst>
          </p:cNvPr>
          <p:cNvSpPr>
            <a:spLocks noGrp="1"/>
          </p:cNvSpPr>
          <p:nvPr>
            <p:ph type="title"/>
          </p:nvPr>
        </p:nvSpPr>
        <p:spPr>
          <a:xfrm>
            <a:off x="2042763" y="82043"/>
            <a:ext cx="6635080" cy="953707"/>
          </a:xfrm>
        </p:spPr>
        <p:txBody>
          <a:bodyPr/>
          <a:lstStyle/>
          <a:p>
            <a:r>
              <a:rPr lang="en" sz="3600" b="1" dirty="0">
                <a:latin typeface="Times New Roman" pitchFamily="18" charset="0"/>
                <a:cs typeface="Times New Roman" pitchFamily="18" charset="0"/>
              </a:rPr>
              <a:t>Gradient Descent</a:t>
            </a:r>
            <a:endParaRPr lang="en-IN" sz="36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699DBE7E-ED30-46C3-9D8C-C206F73103C1}"/>
              </a:ext>
            </a:extLst>
          </p:cNvPr>
          <p:cNvSpPr>
            <a:spLocks noGrp="1"/>
          </p:cNvSpPr>
          <p:nvPr>
            <p:ph idx="1"/>
          </p:nvPr>
        </p:nvSpPr>
        <p:spPr/>
        <p:txBody>
          <a:bodyPr>
            <a:normAutofit/>
          </a:bodyPr>
          <a:lstStyle/>
          <a:p>
            <a:pPr algn="just"/>
            <a:r>
              <a:rPr lang="en-US" sz="2800" dirty="0">
                <a:latin typeface="Times New Roman" panose="02020603050405020304" pitchFamily="18" charset="0"/>
                <a:cs typeface="Times New Roman" panose="02020603050405020304" pitchFamily="18" charset="0"/>
              </a:rPr>
              <a:t>Gradient descent is an optimization algorithm used to minimize some function by iteratively moving in the direction of steepest descent as defined by the negative of the gradient.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In machine learning, we use gradient descent to update the parameters of our model. Parameters refer to coefficients in Linear Regression and weights in neural networks.</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714B2C3-0874-4A86-B40C-83C391B2580F}"/>
              </a:ext>
            </a:extLst>
          </p:cNvPr>
          <p:cNvSpPr>
            <a:spLocks noGrp="1"/>
          </p:cNvSpPr>
          <p:nvPr>
            <p:ph type="ftr" sz="quarter" idx="11"/>
          </p:nvPr>
        </p:nvSpPr>
        <p:spPr>
          <a:xfrm>
            <a:off x="3124200" y="6356350"/>
            <a:ext cx="3824064"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09A7C8CE-80C6-4C8A-8318-79618146C97A}"/>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7" name="Picture 6" descr="Related image">
            <a:extLst>
              <a:ext uri="{FF2B5EF4-FFF2-40B4-BE49-F238E27FC236}">
                <a16:creationId xmlns:a16="http://schemas.microsoft.com/office/drawing/2014/main" id="{71A94004-188D-4FA1-848D-C90C6D3B87DF}"/>
              </a:ext>
            </a:extLst>
          </p:cNvPr>
          <p:cNvPicPr/>
          <p:nvPr/>
        </p:nvPicPr>
        <p:blipFill>
          <a:blip r:embed="rId2"/>
          <a:srcRect l="3793" t="21970" r="3781" b="23464"/>
          <a:stretch>
            <a:fillRect/>
          </a:stretch>
        </p:blipFill>
        <p:spPr bwMode="auto">
          <a:xfrm>
            <a:off x="179512" y="107722"/>
            <a:ext cx="1622550" cy="871034"/>
          </a:xfrm>
          <a:prstGeom prst="rect">
            <a:avLst/>
          </a:prstGeom>
          <a:noFill/>
          <a:ln w="9525">
            <a:noFill/>
            <a:miter lim="800000"/>
            <a:headEnd/>
            <a:tailEnd/>
          </a:ln>
        </p:spPr>
      </p:pic>
    </p:spTree>
    <p:extLst>
      <p:ext uri="{BB962C8B-B14F-4D97-AF65-F5344CB8AC3E}">
        <p14:creationId xmlns:p14="http://schemas.microsoft.com/office/powerpoint/2010/main" val="476205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32AA-7DCD-46E3-8D3E-B8103C6B7C04}"/>
              </a:ext>
            </a:extLst>
          </p:cNvPr>
          <p:cNvSpPr>
            <a:spLocks noGrp="1"/>
          </p:cNvSpPr>
          <p:nvPr>
            <p:ph type="title"/>
          </p:nvPr>
        </p:nvSpPr>
        <p:spPr>
          <a:xfrm>
            <a:off x="2339752" y="274638"/>
            <a:ext cx="6347048" cy="1210146"/>
          </a:xfrm>
        </p:spPr>
        <p:txBody>
          <a:bodyPr/>
          <a:lstStyle/>
          <a:p>
            <a:r>
              <a:rPr lang="en" b="1" dirty="0">
                <a:latin typeface="Times New Roman" pitchFamily="18" charset="0"/>
                <a:cs typeface="Times New Roman" pitchFamily="18" charset="0"/>
              </a:rPr>
              <a:t>Id</a:t>
            </a:r>
            <a:r>
              <a:rPr lang="en" sz="3600" b="1" dirty="0">
                <a:latin typeface="Times New Roman" pitchFamily="18" charset="0"/>
                <a:cs typeface="Times New Roman" pitchFamily="18" charset="0"/>
              </a:rPr>
              <a:t>ea of Gradient Descent</a:t>
            </a:r>
            <a:endParaRPr lang="en-IN" sz="3600" dirty="0"/>
          </a:p>
        </p:txBody>
      </p:sp>
      <p:pic>
        <p:nvPicPr>
          <p:cNvPr id="7" name="Content Placeholder 6">
            <a:extLst>
              <a:ext uri="{FF2B5EF4-FFF2-40B4-BE49-F238E27FC236}">
                <a16:creationId xmlns:a16="http://schemas.microsoft.com/office/drawing/2014/main" id="{95443C3A-28A6-40C1-B3BF-FEBAD56097C6}"/>
              </a:ext>
            </a:extLst>
          </p:cNvPr>
          <p:cNvPicPr>
            <a:picLocks noGrp="1" noChangeAspect="1"/>
          </p:cNvPicPr>
          <p:nvPr>
            <p:ph idx="1"/>
          </p:nvPr>
        </p:nvPicPr>
        <p:blipFill rotWithShape="1">
          <a:blip r:embed="rId2"/>
          <a:srcRect l="2750" r="1876" b="2860"/>
          <a:stretch/>
        </p:blipFill>
        <p:spPr>
          <a:xfrm>
            <a:off x="683568" y="2032419"/>
            <a:ext cx="7848872" cy="3556821"/>
          </a:xfrm>
        </p:spPr>
      </p:pic>
      <p:sp>
        <p:nvSpPr>
          <p:cNvPr id="4" name="Footer Placeholder 3">
            <a:extLst>
              <a:ext uri="{FF2B5EF4-FFF2-40B4-BE49-F238E27FC236}">
                <a16:creationId xmlns:a16="http://schemas.microsoft.com/office/drawing/2014/main" id="{3722FF8D-26E6-4FB6-94AF-A948681FC056}"/>
              </a:ext>
            </a:extLst>
          </p:cNvPr>
          <p:cNvSpPr>
            <a:spLocks noGrp="1"/>
          </p:cNvSpPr>
          <p:nvPr>
            <p:ph type="ftr" sz="quarter" idx="11"/>
          </p:nvPr>
        </p:nvSpPr>
        <p:spPr>
          <a:xfrm>
            <a:off x="3124200" y="6356350"/>
            <a:ext cx="3824064"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E5DF0E06-C255-4AEB-ACF3-980276815E55}"/>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9" name="Picture 8" descr="Related image">
            <a:extLst>
              <a:ext uri="{FF2B5EF4-FFF2-40B4-BE49-F238E27FC236}">
                <a16:creationId xmlns:a16="http://schemas.microsoft.com/office/drawing/2014/main" id="{55961D9E-C672-4042-97D8-1399ED2B87D1}"/>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3769063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561B-A15C-4FDB-A487-C45E53E31B4F}"/>
              </a:ext>
            </a:extLst>
          </p:cNvPr>
          <p:cNvSpPr>
            <a:spLocks noGrp="1"/>
          </p:cNvSpPr>
          <p:nvPr>
            <p:ph type="title"/>
          </p:nvPr>
        </p:nvSpPr>
        <p:spPr>
          <a:xfrm>
            <a:off x="2483768" y="274638"/>
            <a:ext cx="6203032" cy="1210146"/>
          </a:xfrm>
        </p:spPr>
        <p:txBody>
          <a:bodyPr/>
          <a:lstStyle/>
          <a:p>
            <a:r>
              <a:rPr lang="en" b="1" dirty="0">
                <a:latin typeface="Times New Roman" pitchFamily="18" charset="0"/>
                <a:cs typeface="Times New Roman" pitchFamily="18" charset="0"/>
              </a:rPr>
              <a:t>Id</a:t>
            </a:r>
            <a:r>
              <a:rPr lang="en" sz="3600" b="1" dirty="0">
                <a:latin typeface="Times New Roman" pitchFamily="18" charset="0"/>
                <a:cs typeface="Times New Roman" pitchFamily="18" charset="0"/>
              </a:rPr>
              <a:t>ea of Gradient Descent</a:t>
            </a:r>
            <a:endParaRPr lang="en-IN" sz="3600" dirty="0"/>
          </a:p>
        </p:txBody>
      </p:sp>
      <p:pic>
        <p:nvPicPr>
          <p:cNvPr id="7" name="Content Placeholder 6">
            <a:extLst>
              <a:ext uri="{FF2B5EF4-FFF2-40B4-BE49-F238E27FC236}">
                <a16:creationId xmlns:a16="http://schemas.microsoft.com/office/drawing/2014/main" id="{E4A71EC3-AF01-464F-90E8-B97000BC7065}"/>
              </a:ext>
            </a:extLst>
          </p:cNvPr>
          <p:cNvPicPr>
            <a:picLocks noGrp="1" noChangeAspect="1"/>
          </p:cNvPicPr>
          <p:nvPr>
            <p:ph idx="1"/>
          </p:nvPr>
        </p:nvPicPr>
        <p:blipFill rotWithShape="1">
          <a:blip r:embed="rId2"/>
          <a:srcRect l="3626" r="1876" b="3004"/>
          <a:stretch/>
        </p:blipFill>
        <p:spPr>
          <a:xfrm>
            <a:off x="683568" y="1844824"/>
            <a:ext cx="7776864" cy="4008313"/>
          </a:xfrm>
        </p:spPr>
      </p:pic>
      <p:sp>
        <p:nvSpPr>
          <p:cNvPr id="4" name="Footer Placeholder 3">
            <a:extLst>
              <a:ext uri="{FF2B5EF4-FFF2-40B4-BE49-F238E27FC236}">
                <a16:creationId xmlns:a16="http://schemas.microsoft.com/office/drawing/2014/main" id="{1A62492F-2D72-4CC4-B89C-C233E0BC2760}"/>
              </a:ext>
            </a:extLst>
          </p:cNvPr>
          <p:cNvSpPr>
            <a:spLocks noGrp="1"/>
          </p:cNvSpPr>
          <p:nvPr>
            <p:ph type="ftr" sz="quarter" idx="11"/>
          </p:nvPr>
        </p:nvSpPr>
        <p:spPr>
          <a:xfrm>
            <a:off x="3124200" y="6356350"/>
            <a:ext cx="3968080"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A5F25115-CCA5-4940-9B70-9060B34C54A0}"/>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9" name="Picture 8" descr="Related image">
            <a:extLst>
              <a:ext uri="{FF2B5EF4-FFF2-40B4-BE49-F238E27FC236}">
                <a16:creationId xmlns:a16="http://schemas.microsoft.com/office/drawing/2014/main" id="{873BD29D-1628-42A8-82A1-77223B6F956A}"/>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4032514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492896"/>
            <a:ext cx="7772400" cy="1143008"/>
          </a:xfrm>
        </p:spPr>
        <p:txBody>
          <a:bodyPr>
            <a:noAutofit/>
          </a:bodyPr>
          <a:lstStyle/>
          <a:p>
            <a:r>
              <a:rPr lang="en-GB" sz="4000" b="1" dirty="0">
                <a:effectLst>
                  <a:outerShdw blurRad="38100" dist="38100" dir="2700000" algn="tl">
                    <a:srgbClr val="000000">
                      <a:alpha val="43137"/>
                    </a:srgbClr>
                  </a:outerShdw>
                </a:effectLst>
                <a:latin typeface="Times New Roman" pitchFamily="18" charset="0"/>
                <a:cs typeface="Times New Roman" pitchFamily="18" charset="0"/>
              </a:rPr>
              <a:t>Introduction to </a:t>
            </a:r>
            <a:r>
              <a:rPr lang="en-US" sz="4000"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sz="4000"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(BCSE-0701</a:t>
            </a:r>
            <a:r>
              <a:rPr lang="en-GB" sz="4000" b="1" dirty="0">
                <a:latin typeface="Times New Roman" pitchFamily="18" charset="0"/>
                <a:cs typeface="Times New Roman" pitchFamily="18" charset="0"/>
              </a:rPr>
              <a:t> )</a:t>
            </a:r>
            <a:br>
              <a:rPr lang="en-GB" sz="4000" b="1" dirty="0">
                <a:latin typeface="Times New Roman" pitchFamily="18" charset="0"/>
                <a:cs typeface="Times New Roman" pitchFamily="18" charset="0"/>
              </a:rPr>
            </a:br>
            <a:r>
              <a:rPr lang="en-GB" sz="4000" b="1" dirty="0">
                <a:latin typeface="Times New Roman" pitchFamily="18" charset="0"/>
                <a:cs typeface="Times New Roman" pitchFamily="18" charset="0"/>
              </a:rPr>
              <a:t>Day-15</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4437112"/>
            <a:ext cx="8784976" cy="528464"/>
          </a:xfrm>
        </p:spPr>
        <p:txBody>
          <a:bodyPr>
            <a:normAutofit fontScale="92500" lnSpcReduction="10000"/>
          </a:bodyPr>
          <a:lstStyle/>
          <a:p>
            <a:r>
              <a:rPr lang="en-GB" b="1" dirty="0">
                <a:solidFill>
                  <a:schemeClr val="accent2">
                    <a:lumMod val="50000"/>
                  </a:schemeClr>
                </a:solidFill>
                <a:latin typeface="Times New Roman" pitchFamily="18" charset="0"/>
                <a:cs typeface="Times New Roman" pitchFamily="18" charset="0"/>
              </a:rPr>
              <a:t>Topic</a:t>
            </a:r>
          </a:p>
        </p:txBody>
      </p:sp>
      <p:pic>
        <p:nvPicPr>
          <p:cNvPr id="4" name="Picture 3" descr="Related image"/>
          <p:cNvPicPr/>
          <p:nvPr/>
        </p:nvPicPr>
        <p:blipFill>
          <a:blip r:embed="rId5"/>
          <a:srcRect l="3793" t="21970" r="3781" b="23464"/>
          <a:stretch>
            <a:fillRect/>
          </a:stretch>
        </p:blipFill>
        <p:spPr bwMode="auto">
          <a:xfrm>
            <a:off x="3457540" y="225200"/>
            <a:ext cx="2286016" cy="1143008"/>
          </a:xfrm>
          <a:prstGeom prst="rect">
            <a:avLst/>
          </a:prstGeom>
          <a:noFill/>
          <a:ln w="9525">
            <a:noFill/>
            <a:miter lim="800000"/>
            <a:headEnd/>
            <a:tailEnd/>
          </a:ln>
        </p:spPr>
      </p:pic>
      <p:sp>
        <p:nvSpPr>
          <p:cNvPr id="5" name="Title 1"/>
          <p:cNvSpPr txBox="1">
            <a:spLocks/>
          </p:cNvSpPr>
          <p:nvPr/>
        </p:nvSpPr>
        <p:spPr>
          <a:xfrm>
            <a:off x="714348" y="2786058"/>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710226" y="4922025"/>
            <a:ext cx="8064896" cy="523220"/>
          </a:xfrm>
          <a:prstGeom prst="rect">
            <a:avLst/>
          </a:prstGeom>
        </p:spPr>
        <p:txBody>
          <a:bodyPr wrap="square">
            <a:spAutoFit/>
          </a:bodyPr>
          <a:lstStyle/>
          <a:p>
            <a:pPr algn="ctr"/>
            <a:r>
              <a:rPr lang="en-US" sz="28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rPr>
              <a:t>Gradient Descendent contd…</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725645732"/>
      </p:ext>
    </p:extLst>
  </p:cSld>
  <p:clrMapOvr>
    <a:masterClrMapping/>
  </p:clrMapOvr>
  <mc:AlternateContent xmlns:mc="http://schemas.openxmlformats.org/markup-compatibility/2006" xmlns:p14="http://schemas.microsoft.com/office/powerpoint/2010/main">
    <mc:Choice Requires="p14">
      <p:transition spd="slow" p14:dur="2000" advTm="1157"/>
    </mc:Choice>
    <mc:Fallback xmlns="">
      <p:transition spd="slow" advTm="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28D1-224F-4700-AB5F-DA15412C346F}"/>
              </a:ext>
            </a:extLst>
          </p:cNvPr>
          <p:cNvSpPr>
            <a:spLocks noGrp="1"/>
          </p:cNvSpPr>
          <p:nvPr>
            <p:ph type="title"/>
          </p:nvPr>
        </p:nvSpPr>
        <p:spPr>
          <a:xfrm>
            <a:off x="2411760" y="274638"/>
            <a:ext cx="6275040" cy="828000"/>
          </a:xfrm>
        </p:spPr>
        <p:txBody>
          <a:bodyPr>
            <a:normAutofit/>
          </a:bodyPr>
          <a:lstStyle/>
          <a:p>
            <a:r>
              <a:rPr lang="en-US" sz="3600" b="1" dirty="0">
                <a:latin typeface="Times New Roman" pitchFamily="18" charset="0"/>
                <a:cs typeface="Times New Roman" pitchFamily="18" charset="0"/>
              </a:rPr>
              <a:t>Some more examples….</a:t>
            </a:r>
            <a:endParaRPr lang="en-IN" sz="3600" dirty="0"/>
          </a:p>
        </p:txBody>
      </p:sp>
      <p:sp>
        <p:nvSpPr>
          <p:cNvPr id="3" name="Content Placeholder 2">
            <a:extLst>
              <a:ext uri="{FF2B5EF4-FFF2-40B4-BE49-F238E27FC236}">
                <a16:creationId xmlns:a16="http://schemas.microsoft.com/office/drawing/2014/main" id="{496B80EC-3C18-47B2-88E0-7DDCE91B87BC}"/>
              </a:ext>
            </a:extLst>
          </p:cNvPr>
          <p:cNvSpPr>
            <a:spLocks noGrp="1"/>
          </p:cNvSpPr>
          <p:nvPr>
            <p:ph idx="1"/>
          </p:nvPr>
        </p:nvSpPr>
        <p:spPr/>
        <p:txBody>
          <a:bodyPr>
            <a:normAutofit fontScale="85000" lnSpcReduction="10000"/>
          </a:bodyPr>
          <a:lstStyle/>
          <a:p>
            <a:pPr marL="502920" indent="-457200">
              <a:lnSpc>
                <a:spcPct val="90000"/>
              </a:lnSpc>
              <a:buAutoNum type="arabicPeriod" startAt="3"/>
            </a:pPr>
            <a:r>
              <a:rPr lang="en-US" sz="2400" b="1" dirty="0">
                <a:latin typeface="Times New Roman" pitchFamily="18" charset="0"/>
                <a:cs typeface="Times New Roman" pitchFamily="18" charset="0"/>
              </a:rPr>
              <a:t>Prediction:</a:t>
            </a:r>
          </a:p>
          <a:p>
            <a:pPr lvl="1">
              <a:lnSpc>
                <a:spcPct val="90000"/>
              </a:lnSpc>
              <a:buFont typeface="Arial" pitchFamily="34" charset="0"/>
              <a:buChar char="•"/>
            </a:pPr>
            <a:r>
              <a:rPr lang="en-US" sz="2400" dirty="0">
                <a:latin typeface="Times New Roman" pitchFamily="18" charset="0"/>
                <a:cs typeface="Times New Roman" pitchFamily="18" charset="0"/>
              </a:rPr>
              <a:t>Future stock prices or currency exchange rates </a:t>
            </a:r>
          </a:p>
          <a:p>
            <a:pPr lvl="1">
              <a:lnSpc>
                <a:spcPct val="90000"/>
              </a:lnSpc>
              <a:buFont typeface="Arial" pitchFamily="34" charset="0"/>
              <a:buChar char="•"/>
            </a:pP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Some web-based examples of machine learning are….</a:t>
            </a:r>
          </a:p>
          <a:p>
            <a:pPr marL="502920" indent="-457200">
              <a:buFont typeface="+mj-lt"/>
              <a:buAutoNum type="arabicPeriod"/>
            </a:pPr>
            <a:r>
              <a:rPr lang="en-US" sz="2400" b="1" dirty="0">
                <a:latin typeface="Times New Roman" pitchFamily="18" charset="0"/>
                <a:cs typeface="Times New Roman" pitchFamily="18" charset="0"/>
              </a:rPr>
              <a:t>The web contains a lot of data. Tasks with very big datasets often use machine learning</a:t>
            </a:r>
          </a:p>
          <a:p>
            <a:pPr lvl="1">
              <a:buFont typeface="Arial" pitchFamily="34" charset="0"/>
              <a:buChar char="•"/>
            </a:pPr>
            <a:r>
              <a:rPr lang="en-US" sz="2400" dirty="0">
                <a:latin typeface="Times New Roman" pitchFamily="18" charset="0"/>
                <a:cs typeface="Times New Roman" pitchFamily="18" charset="0"/>
              </a:rPr>
              <a:t> especially if the data is noisy or non-stationary.</a:t>
            </a:r>
          </a:p>
          <a:p>
            <a:pPr marL="502920" indent="-457200">
              <a:buFont typeface="+mj-lt"/>
              <a:buAutoNum type="arabicPeriod"/>
            </a:pPr>
            <a:r>
              <a:rPr lang="en-US" sz="2400" b="1" dirty="0">
                <a:latin typeface="Times New Roman" pitchFamily="18" charset="0"/>
                <a:cs typeface="Times New Roman" pitchFamily="18" charset="0"/>
              </a:rPr>
              <a:t>Spam filtering, fraud detection: </a:t>
            </a:r>
          </a:p>
          <a:p>
            <a:pPr lvl="1">
              <a:buFont typeface="Arial" pitchFamily="34" charset="0"/>
              <a:buChar char="•"/>
            </a:pPr>
            <a:r>
              <a:rPr lang="en-US" sz="2400" dirty="0">
                <a:latin typeface="Times New Roman" pitchFamily="18" charset="0"/>
                <a:cs typeface="Times New Roman" pitchFamily="18" charset="0"/>
              </a:rPr>
              <a:t> The enemy adapts so we must adapt too.</a:t>
            </a:r>
          </a:p>
          <a:p>
            <a:pPr marL="502920" indent="-457200">
              <a:buFont typeface="+mj-lt"/>
              <a:buAutoNum type="arabicPeriod"/>
            </a:pPr>
            <a:r>
              <a:rPr lang="en-US" sz="2400" b="1" dirty="0">
                <a:latin typeface="Times New Roman" pitchFamily="18" charset="0"/>
                <a:cs typeface="Times New Roman" pitchFamily="18" charset="0"/>
              </a:rPr>
              <a:t>Recommendation systems:</a:t>
            </a:r>
          </a:p>
          <a:p>
            <a:pPr lvl="1">
              <a:buFont typeface="Arial" pitchFamily="34" charset="0"/>
              <a:buChar char="•"/>
            </a:pPr>
            <a:r>
              <a:rPr lang="en-US" sz="2400" dirty="0">
                <a:latin typeface="Times New Roman" pitchFamily="18" charset="0"/>
                <a:cs typeface="Times New Roman" pitchFamily="18" charset="0"/>
              </a:rPr>
              <a:t>Lots of noisy data. Million dollar prize!</a:t>
            </a:r>
          </a:p>
          <a:p>
            <a:pPr marL="502920" indent="-457200">
              <a:buFont typeface="+mj-lt"/>
              <a:buAutoNum type="arabicPeriod"/>
            </a:pPr>
            <a:r>
              <a:rPr lang="en-US" sz="2400" b="1" dirty="0">
                <a:latin typeface="Times New Roman" pitchFamily="18" charset="0"/>
                <a:cs typeface="Times New Roman" pitchFamily="18" charset="0"/>
              </a:rPr>
              <a:t>Information retrieval:</a:t>
            </a:r>
          </a:p>
          <a:p>
            <a:pPr lvl="1">
              <a:buFont typeface="Arial" pitchFamily="34" charset="0"/>
              <a:buChar char="•"/>
            </a:pPr>
            <a:r>
              <a:rPr lang="en-US" sz="2400" dirty="0">
                <a:latin typeface="Times New Roman" pitchFamily="18" charset="0"/>
                <a:cs typeface="Times New Roman" pitchFamily="18" charset="0"/>
              </a:rPr>
              <a:t>Find documents or images with similar content.</a:t>
            </a:r>
          </a:p>
          <a:p>
            <a:pPr marL="0" indent="0">
              <a:buNone/>
            </a:pPr>
            <a:endParaRPr lang="en-US" b="1" dirty="0">
              <a:latin typeface="Times New Roman" pitchFamily="18" charset="0"/>
              <a:cs typeface="Times New Roman" pitchFamily="18" charset="0"/>
            </a:endParaRPr>
          </a:p>
          <a:p>
            <a:endParaRPr lang="en-IN" dirty="0"/>
          </a:p>
        </p:txBody>
      </p:sp>
      <p:sp>
        <p:nvSpPr>
          <p:cNvPr id="4" name="Footer Placeholder 3">
            <a:extLst>
              <a:ext uri="{FF2B5EF4-FFF2-40B4-BE49-F238E27FC236}">
                <a16:creationId xmlns:a16="http://schemas.microsoft.com/office/drawing/2014/main" id="{3565776F-7DEA-4D23-8965-42003868E5AB}"/>
              </a:ext>
            </a:extLst>
          </p:cNvPr>
          <p:cNvSpPr>
            <a:spLocks noGrp="1"/>
          </p:cNvSpPr>
          <p:nvPr>
            <p:ph type="ftr" sz="quarter" idx="11"/>
          </p:nvPr>
        </p:nvSpPr>
        <p:spPr>
          <a:xfrm>
            <a:off x="3124200" y="6356350"/>
            <a:ext cx="3536032"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9A278034-6D29-4680-876B-63D89C4793D3}"/>
              </a:ext>
            </a:extLst>
          </p:cNvPr>
          <p:cNvSpPr>
            <a:spLocks noGrp="1"/>
          </p:cNvSpPr>
          <p:nvPr>
            <p:ph type="sldNum" sz="quarter" idx="12"/>
          </p:nvPr>
        </p:nvSpPr>
        <p:spPr/>
        <p:txBody>
          <a:bodyPr/>
          <a:lstStyle/>
          <a:p>
            <a:fld id="{BB055922-87EB-483D-8474-2C9330A0D922}" type="slidenum">
              <a:rPr lang="en-US" smtClean="0"/>
              <a:t>6</a:t>
            </a:fld>
            <a:endParaRPr lang="en-US" dirty="0"/>
          </a:p>
        </p:txBody>
      </p:sp>
      <p:pic>
        <p:nvPicPr>
          <p:cNvPr id="6" name="Picture 5" descr="Related image">
            <a:extLst>
              <a:ext uri="{FF2B5EF4-FFF2-40B4-BE49-F238E27FC236}">
                <a16:creationId xmlns:a16="http://schemas.microsoft.com/office/drawing/2014/main" id="{1D92CC0F-F76C-452D-86F8-F68C8F8A82B8}"/>
              </a:ext>
            </a:extLst>
          </p:cNvPr>
          <p:cNvPicPr/>
          <p:nvPr/>
        </p:nvPicPr>
        <p:blipFill>
          <a:blip r:embed="rId2"/>
          <a:srcRect l="3793" t="21970" r="3781" b="23464"/>
          <a:stretch>
            <a:fillRect/>
          </a:stretch>
        </p:blipFill>
        <p:spPr bwMode="auto">
          <a:xfrm>
            <a:off x="539552" y="243601"/>
            <a:ext cx="1622550" cy="828000"/>
          </a:xfrm>
          <a:prstGeom prst="rect">
            <a:avLst/>
          </a:prstGeom>
          <a:noFill/>
          <a:ln w="9525">
            <a:noFill/>
            <a:miter lim="800000"/>
            <a:headEnd/>
            <a:tailEnd/>
          </a:ln>
        </p:spPr>
      </p:pic>
    </p:spTree>
    <p:extLst>
      <p:ext uri="{BB962C8B-B14F-4D97-AF65-F5344CB8AC3E}">
        <p14:creationId xmlns:p14="http://schemas.microsoft.com/office/powerpoint/2010/main" val="130822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3B9-8FBB-4B21-917F-EA7E8F456DAB}"/>
              </a:ext>
            </a:extLst>
          </p:cNvPr>
          <p:cNvSpPr>
            <a:spLocks noGrp="1"/>
          </p:cNvSpPr>
          <p:nvPr>
            <p:ph type="title"/>
          </p:nvPr>
        </p:nvSpPr>
        <p:spPr>
          <a:xfrm>
            <a:off x="2267744" y="274638"/>
            <a:ext cx="6419056" cy="1354162"/>
          </a:xfrm>
        </p:spPr>
        <p:txBody>
          <a:bodyPr>
            <a:normAutofit/>
          </a:bodyPr>
          <a:lstStyle/>
          <a:p>
            <a:r>
              <a:rPr lang="en" sz="3600" b="1" dirty="0">
                <a:latin typeface="Times New Roman" pitchFamily="18" charset="0"/>
                <a:cs typeface="Times New Roman" pitchFamily="18" charset="0"/>
              </a:rPr>
              <a:t>Gradient Descent Algorithm</a:t>
            </a:r>
            <a:endParaRPr lang="en-IN" sz="3600" dirty="0"/>
          </a:p>
        </p:txBody>
      </p:sp>
      <p:pic>
        <p:nvPicPr>
          <p:cNvPr id="7" name="Content Placeholder 6">
            <a:extLst>
              <a:ext uri="{FF2B5EF4-FFF2-40B4-BE49-F238E27FC236}">
                <a16:creationId xmlns:a16="http://schemas.microsoft.com/office/drawing/2014/main" id="{30F75A25-BAB2-4FB6-AAC1-8230DD96FCD6}"/>
              </a:ext>
            </a:extLst>
          </p:cNvPr>
          <p:cNvPicPr>
            <a:picLocks noGrp="1" noChangeAspect="1"/>
          </p:cNvPicPr>
          <p:nvPr>
            <p:ph idx="1"/>
          </p:nvPr>
        </p:nvPicPr>
        <p:blipFill rotWithShape="1">
          <a:blip r:embed="rId2"/>
          <a:srcRect r="1876" b="833"/>
          <a:stretch/>
        </p:blipFill>
        <p:spPr>
          <a:xfrm>
            <a:off x="457200" y="1888195"/>
            <a:ext cx="8075240" cy="3917069"/>
          </a:xfrm>
        </p:spPr>
      </p:pic>
      <p:sp>
        <p:nvSpPr>
          <p:cNvPr id="4" name="Footer Placeholder 3">
            <a:extLst>
              <a:ext uri="{FF2B5EF4-FFF2-40B4-BE49-F238E27FC236}">
                <a16:creationId xmlns:a16="http://schemas.microsoft.com/office/drawing/2014/main" id="{69FFA6DA-7893-47F6-96D7-B643F1734BDA}"/>
              </a:ext>
            </a:extLst>
          </p:cNvPr>
          <p:cNvSpPr>
            <a:spLocks noGrp="1"/>
          </p:cNvSpPr>
          <p:nvPr>
            <p:ph type="ftr" sz="quarter" idx="11"/>
          </p:nvPr>
        </p:nvSpPr>
        <p:spPr>
          <a:xfrm>
            <a:off x="3124200" y="6356350"/>
            <a:ext cx="4112096"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B3CF9C59-507C-4483-87B1-6A7B8CBAD059}"/>
              </a:ext>
            </a:extLst>
          </p:cNvPr>
          <p:cNvSpPr>
            <a:spLocks noGrp="1"/>
          </p:cNvSpPr>
          <p:nvPr>
            <p:ph type="sldNum" sz="quarter" idx="12"/>
          </p:nvPr>
        </p:nvSpPr>
        <p:spPr/>
        <p:txBody>
          <a:bodyPr/>
          <a:lstStyle/>
          <a:p>
            <a:fld id="{BB055922-87EB-483D-8474-2C9330A0D922}" type="slidenum">
              <a:rPr lang="en-US" smtClean="0"/>
              <a:t>60</a:t>
            </a:fld>
            <a:endParaRPr lang="en-US"/>
          </a:p>
        </p:txBody>
      </p:sp>
      <p:pic>
        <p:nvPicPr>
          <p:cNvPr id="9" name="Picture 8" descr="Related image">
            <a:extLst>
              <a:ext uri="{FF2B5EF4-FFF2-40B4-BE49-F238E27FC236}">
                <a16:creationId xmlns:a16="http://schemas.microsoft.com/office/drawing/2014/main" id="{1D9A4AEF-FF23-43F6-BF87-605A9E97A1AE}"/>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495776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C511-68D4-463C-9D46-5B4D93FAF52F}"/>
              </a:ext>
            </a:extLst>
          </p:cNvPr>
          <p:cNvSpPr>
            <a:spLocks noGrp="1"/>
          </p:cNvSpPr>
          <p:nvPr>
            <p:ph type="title"/>
          </p:nvPr>
        </p:nvSpPr>
        <p:spPr>
          <a:xfrm>
            <a:off x="2843808" y="274638"/>
            <a:ext cx="5842992" cy="1095375"/>
          </a:xfrm>
        </p:spPr>
        <p:txBody>
          <a:bodyPr/>
          <a:lstStyle/>
          <a:p>
            <a:r>
              <a:rPr lang="en-IN" sz="3600" b="1" dirty="0">
                <a:latin typeface="Times New Roman" pitchFamily="18" charset="0"/>
                <a:cs typeface="Times New Roman" pitchFamily="18" charset="0"/>
              </a:rPr>
              <a:t>Analysis</a:t>
            </a:r>
          </a:p>
        </p:txBody>
      </p:sp>
      <p:pic>
        <p:nvPicPr>
          <p:cNvPr id="7" name="Content Placeholder 6">
            <a:extLst>
              <a:ext uri="{FF2B5EF4-FFF2-40B4-BE49-F238E27FC236}">
                <a16:creationId xmlns:a16="http://schemas.microsoft.com/office/drawing/2014/main" id="{BFC50523-033C-42D8-925B-3969E5F5A428}"/>
              </a:ext>
            </a:extLst>
          </p:cNvPr>
          <p:cNvPicPr>
            <a:picLocks noGrp="1" noChangeAspect="1"/>
          </p:cNvPicPr>
          <p:nvPr>
            <p:ph idx="1"/>
          </p:nvPr>
        </p:nvPicPr>
        <p:blipFill>
          <a:blip r:embed="rId2"/>
          <a:stretch>
            <a:fillRect/>
          </a:stretch>
        </p:blipFill>
        <p:spPr>
          <a:xfrm>
            <a:off x="457200" y="1664501"/>
            <a:ext cx="8229600" cy="4397361"/>
          </a:xfrm>
        </p:spPr>
      </p:pic>
      <p:sp>
        <p:nvSpPr>
          <p:cNvPr id="4" name="Footer Placeholder 3">
            <a:extLst>
              <a:ext uri="{FF2B5EF4-FFF2-40B4-BE49-F238E27FC236}">
                <a16:creationId xmlns:a16="http://schemas.microsoft.com/office/drawing/2014/main" id="{908033B3-48FB-4A6B-A880-3186D07CEB87}"/>
              </a:ext>
            </a:extLst>
          </p:cNvPr>
          <p:cNvSpPr>
            <a:spLocks noGrp="1"/>
          </p:cNvSpPr>
          <p:nvPr>
            <p:ph type="ftr" sz="quarter" idx="11"/>
          </p:nvPr>
        </p:nvSpPr>
        <p:spPr>
          <a:xfrm>
            <a:off x="3124200" y="6356350"/>
            <a:ext cx="3896072"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D02B7DE8-8DB0-49E4-90D9-D270087EC2F2}"/>
              </a:ext>
            </a:extLst>
          </p:cNvPr>
          <p:cNvSpPr>
            <a:spLocks noGrp="1"/>
          </p:cNvSpPr>
          <p:nvPr>
            <p:ph type="sldNum" sz="quarter" idx="12"/>
          </p:nvPr>
        </p:nvSpPr>
        <p:spPr/>
        <p:txBody>
          <a:bodyPr/>
          <a:lstStyle/>
          <a:p>
            <a:fld id="{BB055922-87EB-483D-8474-2C9330A0D922}" type="slidenum">
              <a:rPr lang="en-US" smtClean="0"/>
              <a:t>61</a:t>
            </a:fld>
            <a:endParaRPr lang="en-US"/>
          </a:p>
        </p:txBody>
      </p:sp>
      <p:pic>
        <p:nvPicPr>
          <p:cNvPr id="9" name="Picture 8" descr="Related image">
            <a:extLst>
              <a:ext uri="{FF2B5EF4-FFF2-40B4-BE49-F238E27FC236}">
                <a16:creationId xmlns:a16="http://schemas.microsoft.com/office/drawing/2014/main" id="{5B4B2DB4-B101-43FA-8FCB-F8585917C885}"/>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973323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D524-44A9-4F64-BDC1-9F98A67D1572}"/>
              </a:ext>
            </a:extLst>
          </p:cNvPr>
          <p:cNvSpPr>
            <a:spLocks noGrp="1"/>
          </p:cNvSpPr>
          <p:nvPr>
            <p:ph type="title"/>
          </p:nvPr>
        </p:nvSpPr>
        <p:spPr>
          <a:xfrm>
            <a:off x="2699792" y="274638"/>
            <a:ext cx="5987008" cy="1095375"/>
          </a:xfrm>
        </p:spPr>
        <p:txBody>
          <a:bodyPr>
            <a:normAutofit/>
          </a:bodyPr>
          <a:lstStyle/>
          <a:p>
            <a:r>
              <a:rPr lang="en-IN" sz="3600" b="1" dirty="0">
                <a:latin typeface="Times New Roman" pitchFamily="18" charset="0"/>
                <a:cs typeface="Times New Roman" pitchFamily="18" charset="0"/>
              </a:rPr>
              <a:t>Analysis</a:t>
            </a:r>
            <a:endParaRPr lang="en-IN" sz="3600" dirty="0"/>
          </a:p>
        </p:txBody>
      </p:sp>
      <p:pic>
        <p:nvPicPr>
          <p:cNvPr id="7" name="Content Placeholder 6">
            <a:extLst>
              <a:ext uri="{FF2B5EF4-FFF2-40B4-BE49-F238E27FC236}">
                <a16:creationId xmlns:a16="http://schemas.microsoft.com/office/drawing/2014/main" id="{2BA38FEB-A931-4B8E-BA55-08A291C6447E}"/>
              </a:ext>
            </a:extLst>
          </p:cNvPr>
          <p:cNvPicPr>
            <a:picLocks noGrp="1" noChangeAspect="1"/>
          </p:cNvPicPr>
          <p:nvPr>
            <p:ph idx="1"/>
          </p:nvPr>
        </p:nvPicPr>
        <p:blipFill>
          <a:blip r:embed="rId2"/>
          <a:stretch>
            <a:fillRect/>
          </a:stretch>
        </p:blipFill>
        <p:spPr>
          <a:xfrm>
            <a:off x="457200" y="1843135"/>
            <a:ext cx="8229600" cy="4040093"/>
          </a:xfrm>
        </p:spPr>
      </p:pic>
      <p:sp>
        <p:nvSpPr>
          <p:cNvPr id="4" name="Footer Placeholder 3">
            <a:extLst>
              <a:ext uri="{FF2B5EF4-FFF2-40B4-BE49-F238E27FC236}">
                <a16:creationId xmlns:a16="http://schemas.microsoft.com/office/drawing/2014/main" id="{9F4CCF81-21F6-4116-B9E9-8B195D0CF794}"/>
              </a:ext>
            </a:extLst>
          </p:cNvPr>
          <p:cNvSpPr>
            <a:spLocks noGrp="1"/>
          </p:cNvSpPr>
          <p:nvPr>
            <p:ph type="ftr" sz="quarter" idx="11"/>
          </p:nvPr>
        </p:nvSpPr>
        <p:spPr>
          <a:xfrm>
            <a:off x="3124200" y="6356350"/>
            <a:ext cx="3752056"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2BBC2E5E-8864-47B9-988C-C49A972BE276}"/>
              </a:ext>
            </a:extLst>
          </p:cNvPr>
          <p:cNvSpPr>
            <a:spLocks noGrp="1"/>
          </p:cNvSpPr>
          <p:nvPr>
            <p:ph type="sldNum" sz="quarter" idx="12"/>
          </p:nvPr>
        </p:nvSpPr>
        <p:spPr/>
        <p:txBody>
          <a:bodyPr/>
          <a:lstStyle/>
          <a:p>
            <a:fld id="{BB055922-87EB-483D-8474-2C9330A0D922}" type="slidenum">
              <a:rPr lang="en-US" smtClean="0"/>
              <a:t>62</a:t>
            </a:fld>
            <a:endParaRPr lang="en-US"/>
          </a:p>
        </p:txBody>
      </p:sp>
      <p:pic>
        <p:nvPicPr>
          <p:cNvPr id="9" name="Picture 8" descr="Related image">
            <a:extLst>
              <a:ext uri="{FF2B5EF4-FFF2-40B4-BE49-F238E27FC236}">
                <a16:creationId xmlns:a16="http://schemas.microsoft.com/office/drawing/2014/main" id="{B0E715C3-5B83-4329-9841-3B0FFEB9C047}"/>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2464920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B62F-7496-421D-AA5F-4F0C2CCF0F47}"/>
              </a:ext>
            </a:extLst>
          </p:cNvPr>
          <p:cNvSpPr>
            <a:spLocks noGrp="1"/>
          </p:cNvSpPr>
          <p:nvPr>
            <p:ph type="title"/>
          </p:nvPr>
        </p:nvSpPr>
        <p:spPr>
          <a:xfrm>
            <a:off x="2555776" y="274638"/>
            <a:ext cx="6131024" cy="953707"/>
          </a:xfrm>
        </p:spPr>
        <p:txBody>
          <a:bodyPr>
            <a:normAutofit/>
          </a:bodyPr>
          <a:lstStyle/>
          <a:p>
            <a:r>
              <a:rPr lang="en-IN" sz="3600" b="1" dirty="0">
                <a:latin typeface="Times New Roman" pitchFamily="18" charset="0"/>
                <a:cs typeface="Times New Roman" pitchFamily="18" charset="0"/>
              </a:rPr>
              <a:t>Analysis</a:t>
            </a:r>
            <a:endParaRPr lang="en-IN" sz="3600" dirty="0"/>
          </a:p>
        </p:txBody>
      </p:sp>
      <p:sp>
        <p:nvSpPr>
          <p:cNvPr id="4" name="Footer Placeholder 3">
            <a:extLst>
              <a:ext uri="{FF2B5EF4-FFF2-40B4-BE49-F238E27FC236}">
                <a16:creationId xmlns:a16="http://schemas.microsoft.com/office/drawing/2014/main" id="{3478B501-020A-46DB-AE82-4E8C95F23920}"/>
              </a:ext>
            </a:extLst>
          </p:cNvPr>
          <p:cNvSpPr>
            <a:spLocks noGrp="1"/>
          </p:cNvSpPr>
          <p:nvPr>
            <p:ph type="ftr" sz="quarter" idx="11"/>
          </p:nvPr>
        </p:nvSpPr>
        <p:spPr>
          <a:xfrm>
            <a:off x="3124200" y="6356350"/>
            <a:ext cx="4112096"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5F5681D7-6A5B-48F1-841B-3F2CA038D839}"/>
              </a:ext>
            </a:extLst>
          </p:cNvPr>
          <p:cNvSpPr>
            <a:spLocks noGrp="1"/>
          </p:cNvSpPr>
          <p:nvPr>
            <p:ph type="sldNum" sz="quarter" idx="12"/>
          </p:nvPr>
        </p:nvSpPr>
        <p:spPr/>
        <p:txBody>
          <a:bodyPr/>
          <a:lstStyle/>
          <a:p>
            <a:fld id="{BB055922-87EB-483D-8474-2C9330A0D922}" type="slidenum">
              <a:rPr lang="en-US" smtClean="0"/>
              <a:t>63</a:t>
            </a:fld>
            <a:endParaRPr lang="en-US"/>
          </a:p>
        </p:txBody>
      </p:sp>
      <p:pic>
        <p:nvPicPr>
          <p:cNvPr id="11" name="Google Shape;118;p22">
            <a:extLst>
              <a:ext uri="{FF2B5EF4-FFF2-40B4-BE49-F238E27FC236}">
                <a16:creationId xmlns:a16="http://schemas.microsoft.com/office/drawing/2014/main" id="{63ECACBC-9CD9-461A-8CDD-BA4302FC2860}"/>
              </a:ext>
            </a:extLst>
          </p:cNvPr>
          <p:cNvPicPr preferRelativeResize="0">
            <a:picLocks noGrp="1"/>
          </p:cNvPicPr>
          <p:nvPr>
            <p:ph idx="1"/>
          </p:nvPr>
        </p:nvPicPr>
        <p:blipFill rotWithShape="1">
          <a:blip r:embed="rId2">
            <a:alphaModFix/>
          </a:blip>
          <a:srcRect l="7331" r="6816" b="6314"/>
          <a:stretch/>
        </p:blipFill>
        <p:spPr>
          <a:xfrm>
            <a:off x="457200" y="1618070"/>
            <a:ext cx="8229600" cy="4490223"/>
          </a:xfrm>
          <a:prstGeom prst="rect">
            <a:avLst/>
          </a:prstGeom>
          <a:noFill/>
          <a:ln>
            <a:noFill/>
          </a:ln>
        </p:spPr>
      </p:pic>
      <p:pic>
        <p:nvPicPr>
          <p:cNvPr id="13" name="Picture 12" descr="Related image">
            <a:extLst>
              <a:ext uri="{FF2B5EF4-FFF2-40B4-BE49-F238E27FC236}">
                <a16:creationId xmlns:a16="http://schemas.microsoft.com/office/drawing/2014/main" id="{AA9FA81D-CDC3-40C5-AAE7-1AC255183D23}"/>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909977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Descendent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Start a search algorithm (e.g. gradient descent algorithm,) with initial guess of </a:t>
                </a:r>
                <a14:m>
                  <m:oMath xmlns:m="http://schemas.openxmlformats.org/officeDocument/2006/math">
                    <m:r>
                      <a:rPr lang="en-US" sz="2400" i="1">
                        <a:latin typeface="Cambria Math" panose="02040503050406030204" pitchFamily="18" charset="0"/>
                        <a:ea typeface="Cambria Math"/>
                      </a:rPr>
                      <m:t>𝜃</m:t>
                    </m:r>
                  </m:oMath>
                </a14:m>
                <a:r>
                  <a:rPr lang="en-US" sz="2400" dirty="0"/>
                  <a:t>.</a:t>
                </a:r>
              </a:p>
              <a:p>
                <a:r>
                  <a:rPr lang="en-US" sz="2400" dirty="0"/>
                  <a:t>Repeatedly update  </a:t>
                </a:r>
                <a14:m>
                  <m:oMath xmlns:m="http://schemas.openxmlformats.org/officeDocument/2006/math">
                    <m:r>
                      <a:rPr lang="en-US" sz="2400" i="1" smtClean="0">
                        <a:latin typeface="Cambria Math" panose="02040503050406030204" pitchFamily="18" charset="0"/>
                        <a:ea typeface="Cambria Math"/>
                      </a:rPr>
                      <m:t>𝜃</m:t>
                    </m:r>
                  </m:oMath>
                </a14:m>
                <a:r>
                  <a:rPr lang="en-US" sz="2400" dirty="0"/>
                  <a:t>  to make J(</a:t>
                </a:r>
                <a14:m>
                  <m:oMath xmlns:m="http://schemas.openxmlformats.org/officeDocument/2006/math">
                    <m:r>
                      <a:rPr lang="en-US" sz="2400" i="1" smtClean="0">
                        <a:latin typeface="Cambria Math" panose="02040503050406030204" pitchFamily="18" charset="0"/>
                        <a:ea typeface="Cambria Math"/>
                      </a:rPr>
                      <m:t>𝜃</m:t>
                    </m:r>
                  </m:oMath>
                </a14:m>
                <a:r>
                  <a:rPr lang="en-US" sz="2400" dirty="0"/>
                  <a:t>) smaller, until it converges to minima.</a:t>
                </a:r>
              </a:p>
              <a:p>
                <a:pPr marL="0" indent="0">
                  <a:buNone/>
                </a:pPr>
                <a:endParaRPr lang="en-US" sz="2400" i="1" dirty="0"/>
              </a:p>
              <a:p>
                <a:r>
                  <a:rPr lang="en-US" sz="2400" i="1" dirty="0"/>
                  <a:t>J</a:t>
                </a:r>
                <a:r>
                  <a:rPr lang="en-US" sz="2400" dirty="0"/>
                  <a:t> is a convex quadratic function, so has a single global minima. gradient descent eventually converges at the global minima.</a:t>
                </a:r>
              </a:p>
              <a:p>
                <a:r>
                  <a:rPr lang="en-US" sz="2400" dirty="0"/>
                  <a:t>At each iteration this algorithm takes a step in the direction of steepest descent(-</a:t>
                </a:r>
                <a:r>
                  <a:rPr lang="en-US" sz="2400" dirty="0" err="1"/>
                  <a:t>ve</a:t>
                </a:r>
                <a:r>
                  <a:rPr lang="en-US" sz="2400" dirty="0"/>
                  <a:t> direction of gradient).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r="-11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09800" y="3022596"/>
                <a:ext cx="3124200" cy="765338"/>
              </a:xfrm>
              <a:prstGeom prst="rect">
                <a:avLst/>
              </a:prstGeom>
            </p:spPr>
            <p:txBody>
              <a:bodyPr wrap="square">
                <a:spAutoFit/>
              </a:bodyPr>
              <a:lstStyle/>
              <a:p>
                <a:pPr>
                  <a:lnSpc>
                    <a:spcPct val="107000"/>
                  </a:lnSpc>
                  <a:spcAft>
                    <a:spcPts val="800"/>
                  </a:spcAft>
                </a:pPr>
                <a14:m>
                  <m:oMath xmlns:m="http://schemas.openxmlformats.org/officeDocument/2006/math">
                    <m:sSub>
                      <m:sSubPr>
                        <m:ctrlPr>
                          <a:rPr lang="en-US" sz="2400" i="1" smtClean="0">
                            <a:solidFill>
                              <a:srgbClr val="0033CC"/>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smtClean="0">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𝜃</m:t>
                        </m:r>
                      </m:e>
                      <m:sub>
                        <m:r>
                          <m:rPr>
                            <m:sty m:val="p"/>
                          </m:rPr>
                          <a:rPr lang="en-US" sz="2400">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j</m:t>
                        </m:r>
                      </m:sub>
                    </m:sSub>
                    <m: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smtClean="0">
                            <a:solidFill>
                              <a:srgbClr val="0033CC"/>
                            </a:solidFill>
                            <a:effectLst/>
                            <a:latin typeface="Cambria Math" panose="02040503050406030204" pitchFamily="18" charset="0"/>
                            <a:cs typeface="Times New Roman" panose="02020603050405020304" pitchFamily="18" charset="0"/>
                          </a:rPr>
                        </m:ctrlPr>
                      </m:sSubPr>
                      <m:e>
                        <m:r>
                          <a:rPr lang="en-US" sz="2400" i="1" smtClean="0">
                            <a:solidFill>
                              <a:srgbClr val="0033CC"/>
                            </a:solidFill>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sz="2400" b="0" i="1" smtClean="0">
                            <a:solidFill>
                              <a:srgbClr val="0033CC"/>
                            </a:solidFill>
                            <a:effectLst/>
                            <a:latin typeface="Cambria Math" panose="02040503050406030204" pitchFamily="18" charset="0"/>
                            <a:cs typeface="Times New Roman" panose="02020603050405020304" pitchFamily="18" charset="0"/>
                          </a:rPr>
                          <m:t>𝑗</m:t>
                        </m:r>
                      </m:sub>
                    </m:sSub>
                    <m: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𝛼</m:t>
                    </m:r>
                    <m:f>
                      <m:fPr>
                        <m:ctrlP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solidFill>
                              <a:srgbClr val="0033CC"/>
                            </a:solidFill>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2400" i="1">
                            <a:solidFill>
                              <a:srgbClr val="0033CC"/>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smtClean="0">
                                <a:solidFill>
                                  <a:srgbClr val="0033CC"/>
                                </a:solidFill>
                                <a:effectLst/>
                                <a:latin typeface="Cambria Math" panose="02040503050406030204" pitchFamily="18" charset="0"/>
                                <a:ea typeface="Cambria Math" panose="02040503050406030204" pitchFamily="18" charset="0"/>
                                <a:cs typeface="Times New Roman" panose="02020603050405020304" pitchFamily="18" charset="0"/>
                              </a:rPr>
                              <m:t>𝜃</m:t>
                            </m:r>
                          </m:e>
                          <m:sub>
                            <m:r>
                              <m:rPr>
                                <m:sty m:val="p"/>
                              </m:rPr>
                              <a:rPr lang="en-US" sz="2400">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j</m:t>
                            </m:r>
                          </m:sub>
                        </m:sSub>
                      </m:den>
                    </m:f>
                    <m: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t>𝐽</m:t>
                    </m:r>
                    <m:d>
                      <m:dPr>
                        <m:ctrlPr>
                          <a:rPr lang="en-US" sz="2400" i="1">
                            <a:solidFill>
                              <a:srgbClr val="0033CC"/>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smtClean="0">
                            <a:solidFill>
                              <a:srgbClr val="0033CC"/>
                            </a:solidFill>
                            <a:effectLst/>
                            <a:latin typeface="Cambria Math"/>
                            <a:ea typeface="Cambria Math"/>
                            <a:cs typeface="Times New Roman" panose="02020603050405020304" pitchFamily="18" charset="0"/>
                          </a:rPr>
                          <m:t>𝜃</m:t>
                        </m:r>
                      </m:e>
                    </m:d>
                    <m:r>
                      <a:rPr lang="en-US" sz="2400" i="1">
                        <a:solidFill>
                          <a:srgbClr val="0033CC"/>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2400" dirty="0">
                    <a:solidFill>
                      <a:srgbClr val="0033CC"/>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9800" y="3022596"/>
                <a:ext cx="3124200" cy="76533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95562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Gradient Descendent</a:t>
            </a:r>
            <a:r>
              <a:rPr lang="en-IN" dirty="0"/>
              <a:t> Update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906963"/>
              </a:xfrm>
            </p:spPr>
            <p:txBody>
              <a:bodyPr>
                <a:normAutofit fontScale="85000" lnSpcReduction="10000"/>
              </a:bodyPr>
              <a:lstStyle/>
              <a:p>
                <a:r>
                  <a:rPr lang="en-IN" dirty="0"/>
                  <a:t>If you have only one training example </a:t>
                </a:r>
                <a14:m>
                  <m:oMath xmlns:m="http://schemas.openxmlformats.org/officeDocument/2006/math">
                    <m:r>
                      <a:rPr lang="en-IN" b="0" i="1" smtClean="0">
                        <a:latin typeface="Cambria Math"/>
                      </a:rPr>
                      <m:t>(</m:t>
                    </m:r>
                    <m:r>
                      <a:rPr lang="en-IN" b="0" i="1" smtClean="0">
                        <a:latin typeface="Cambria Math"/>
                      </a:rPr>
                      <m:t>𝑥</m:t>
                    </m:r>
                    <m:r>
                      <a:rPr lang="en-IN" b="0" i="1" smtClean="0">
                        <a:latin typeface="Cambria Math"/>
                      </a:rPr>
                      <m:t>,</m:t>
                    </m:r>
                    <m:r>
                      <a:rPr lang="en-IN" b="0" i="1" smtClean="0">
                        <a:latin typeface="Cambria Math"/>
                      </a:rPr>
                      <m:t>𝑦</m:t>
                    </m:r>
                    <m:r>
                      <a:rPr lang="en-IN" b="0" i="1" smtClean="0">
                        <a:latin typeface="Cambria Math"/>
                      </a:rPr>
                      <m:t>)</m:t>
                    </m:r>
                  </m:oMath>
                </a14:m>
                <a:endParaRPr lang="en-IN" dirty="0"/>
              </a:p>
              <a:p>
                <a:pPr marL="0" indent="0">
                  <a:buNone/>
                </a:pPr>
                <a14:m>
                  <m:oMath xmlns:m="http://schemas.openxmlformats.org/officeDocument/2006/math">
                    <m:f>
                      <m:fPr>
                        <m:ctrlPr>
                          <a:rPr lang="en-IN" sz="2800" i="1" smtClean="0">
                            <a:solidFill>
                              <a:srgbClr val="0033CC"/>
                            </a:solidFill>
                            <a:latin typeface="Cambria Math" panose="02040503050406030204" pitchFamily="18" charset="0"/>
                          </a:rPr>
                        </m:ctrlPr>
                      </m:fPr>
                      <m:num>
                        <m:r>
                          <a:rPr lang="en-IN" sz="2800" i="1" smtClean="0">
                            <a:solidFill>
                              <a:srgbClr val="0033CC"/>
                            </a:solidFill>
                            <a:latin typeface="Cambria Math"/>
                            <a:ea typeface="Cambria Math"/>
                          </a:rPr>
                          <m:t>𝜕</m:t>
                        </m:r>
                      </m:num>
                      <m:den>
                        <m:r>
                          <a:rPr lang="en-IN" sz="2800" i="1" smtClean="0">
                            <a:solidFill>
                              <a:srgbClr val="0033CC"/>
                            </a:solidFill>
                            <a:latin typeface="Cambria Math"/>
                            <a:ea typeface="Cambria Math"/>
                          </a:rPr>
                          <m:t>𝜕𝜃</m:t>
                        </m:r>
                      </m:den>
                    </m:f>
                  </m:oMath>
                </a14:m>
                <a:r>
                  <a:rPr lang="en-IN" sz="2800" dirty="0">
                    <a:solidFill>
                      <a:srgbClr val="0033CC"/>
                    </a:solidFill>
                  </a:rPr>
                  <a:t>J(</a:t>
                </a:r>
                <a14:m>
                  <m:oMath xmlns:m="http://schemas.openxmlformats.org/officeDocument/2006/math">
                    <m:r>
                      <a:rPr lang="en-IN" sz="2800" i="1" dirty="0" smtClean="0">
                        <a:solidFill>
                          <a:srgbClr val="0033CC"/>
                        </a:solidFill>
                        <a:latin typeface="Cambria Math"/>
                        <a:ea typeface="Cambria Math"/>
                      </a:rPr>
                      <m:t>𝜃</m:t>
                    </m:r>
                    <m:r>
                      <a:rPr lang="en-IN" sz="2800" b="0" i="1" dirty="0" smtClean="0">
                        <a:solidFill>
                          <a:srgbClr val="0033CC"/>
                        </a:solidFill>
                        <a:latin typeface="Cambria Math"/>
                        <a:ea typeface="Cambria Math"/>
                      </a:rPr>
                      <m:t>)=</m:t>
                    </m:r>
                    <m:f>
                      <m:fPr>
                        <m:ctrlPr>
                          <a:rPr lang="en-IN" sz="2800" b="0" i="1" dirty="0" smtClean="0">
                            <a:solidFill>
                              <a:srgbClr val="0033CC"/>
                            </a:solidFill>
                            <a:latin typeface="Cambria Math" panose="02040503050406030204" pitchFamily="18" charset="0"/>
                            <a:ea typeface="Cambria Math"/>
                          </a:rPr>
                        </m:ctrlPr>
                      </m:fPr>
                      <m:num>
                        <m:r>
                          <a:rPr lang="en-IN" sz="2800" b="0" i="1" dirty="0" smtClean="0">
                            <a:solidFill>
                              <a:srgbClr val="0033CC"/>
                            </a:solidFill>
                            <a:latin typeface="Cambria Math"/>
                            <a:ea typeface="Cambria Math"/>
                          </a:rPr>
                          <m:t>𝜕</m:t>
                        </m:r>
                      </m:num>
                      <m:den>
                        <m:r>
                          <a:rPr lang="en-IN" sz="2800" b="0" i="1" dirty="0" smtClean="0">
                            <a:solidFill>
                              <a:srgbClr val="0033CC"/>
                            </a:solidFill>
                            <a:latin typeface="Cambria Math"/>
                            <a:ea typeface="Cambria Math"/>
                          </a:rPr>
                          <m:t>𝜕</m:t>
                        </m:r>
                        <m:sSub>
                          <m:sSubPr>
                            <m:ctrlPr>
                              <a:rPr lang="en-IN" sz="2800" b="0" i="1" dirty="0" smtClean="0">
                                <a:solidFill>
                                  <a:srgbClr val="0033CC"/>
                                </a:solidFill>
                                <a:latin typeface="Cambria Math" panose="02040503050406030204" pitchFamily="18" charset="0"/>
                                <a:ea typeface="Cambria Math"/>
                              </a:rPr>
                            </m:ctrlPr>
                          </m:sSubPr>
                          <m:e>
                            <m:r>
                              <a:rPr lang="en-IN" sz="2800" b="0" i="1" dirty="0" smtClean="0">
                                <a:solidFill>
                                  <a:srgbClr val="0033CC"/>
                                </a:solidFill>
                                <a:latin typeface="Cambria Math"/>
                                <a:ea typeface="Cambria Math"/>
                              </a:rPr>
                              <m:t>𝜃</m:t>
                            </m:r>
                          </m:e>
                          <m:sub>
                            <m:r>
                              <a:rPr lang="en-IN" sz="2800" b="0" i="1" dirty="0" smtClean="0">
                                <a:solidFill>
                                  <a:srgbClr val="0033CC"/>
                                </a:solidFill>
                                <a:latin typeface="Cambria Math"/>
                                <a:ea typeface="Cambria Math"/>
                              </a:rPr>
                              <m:t>𝑗</m:t>
                            </m:r>
                          </m:sub>
                        </m:sSub>
                      </m:den>
                    </m:f>
                    <m:f>
                      <m:fPr>
                        <m:ctrlPr>
                          <a:rPr lang="en-IN" sz="2800" b="0" i="1" dirty="0" smtClean="0">
                            <a:solidFill>
                              <a:srgbClr val="0033CC"/>
                            </a:solidFill>
                            <a:latin typeface="Cambria Math" panose="02040503050406030204" pitchFamily="18" charset="0"/>
                            <a:ea typeface="Cambria Math"/>
                          </a:rPr>
                        </m:ctrlPr>
                      </m:fPr>
                      <m:num>
                        <m:r>
                          <a:rPr lang="en-IN" sz="2800" b="0" i="1" dirty="0" smtClean="0">
                            <a:solidFill>
                              <a:srgbClr val="0033CC"/>
                            </a:solidFill>
                            <a:latin typeface="Cambria Math"/>
                            <a:ea typeface="Cambria Math"/>
                          </a:rPr>
                          <m:t>1</m:t>
                        </m:r>
                      </m:num>
                      <m:den>
                        <m:r>
                          <a:rPr lang="en-IN" sz="2800" b="0" i="1" dirty="0" smtClean="0">
                            <a:solidFill>
                              <a:srgbClr val="0033CC"/>
                            </a:solidFill>
                            <a:latin typeface="Cambria Math"/>
                            <a:ea typeface="Cambria Math"/>
                          </a:rPr>
                          <m:t>2</m:t>
                        </m:r>
                      </m:den>
                    </m:f>
                    <m:sSup>
                      <m:sSupPr>
                        <m:ctrlPr>
                          <a:rPr lang="en-IN" sz="2800" i="1" smtClean="0">
                            <a:solidFill>
                              <a:srgbClr val="0033CC"/>
                            </a:solidFill>
                            <a:latin typeface="Cambria Math" panose="02040503050406030204" pitchFamily="18" charset="0"/>
                          </a:rPr>
                        </m:ctrlPr>
                      </m:sSupPr>
                      <m:e>
                        <m:r>
                          <a:rPr lang="en-IN" sz="2800" b="0" i="1" smtClean="0">
                            <a:solidFill>
                              <a:srgbClr val="0033CC"/>
                            </a:solidFill>
                            <a:latin typeface="Cambria Math"/>
                          </a:rPr>
                          <m:t>(</m:t>
                        </m:r>
                        <m:r>
                          <a:rPr lang="en-IN" sz="2800" b="0" i="1" smtClean="0">
                            <a:solidFill>
                              <a:srgbClr val="0033CC"/>
                            </a:solidFill>
                            <a:latin typeface="Cambria Math"/>
                          </a:rPr>
                          <m:t>h</m:t>
                        </m:r>
                        <m:d>
                          <m:dPr>
                            <m:ctrlPr>
                              <a:rPr lang="en-IN" sz="2800" b="0" i="1" smtClean="0">
                                <a:solidFill>
                                  <a:srgbClr val="0033CC"/>
                                </a:solidFill>
                                <a:latin typeface="Cambria Math" panose="02040503050406030204" pitchFamily="18" charset="0"/>
                              </a:rPr>
                            </m:ctrlPr>
                          </m:dPr>
                          <m:e>
                            <m:r>
                              <a:rPr lang="en-IN" sz="2800" b="0" i="1" smtClean="0">
                                <a:solidFill>
                                  <a:srgbClr val="0033CC"/>
                                </a:solidFill>
                                <a:latin typeface="Cambria Math"/>
                              </a:rPr>
                              <m:t>𝑥</m:t>
                            </m:r>
                          </m:e>
                        </m:d>
                        <m:r>
                          <a:rPr lang="en-IN" sz="2800" b="0" i="1" smtClean="0">
                            <a:solidFill>
                              <a:srgbClr val="0033CC"/>
                            </a:solidFill>
                            <a:latin typeface="Cambria Math"/>
                          </a:rPr>
                          <m:t>−</m:t>
                        </m:r>
                        <m:r>
                          <a:rPr lang="en-IN" sz="2800" b="0" i="1" smtClean="0">
                            <a:solidFill>
                              <a:srgbClr val="0033CC"/>
                            </a:solidFill>
                            <a:latin typeface="Cambria Math"/>
                          </a:rPr>
                          <m:t>𝑦</m:t>
                        </m:r>
                        <m:r>
                          <a:rPr lang="en-IN" sz="2800" b="0" i="1" smtClean="0">
                            <a:solidFill>
                              <a:srgbClr val="0033CC"/>
                            </a:solidFill>
                            <a:latin typeface="Cambria Math"/>
                          </a:rPr>
                          <m:t>)</m:t>
                        </m:r>
                      </m:e>
                      <m:sup>
                        <m:r>
                          <a:rPr lang="en-IN" sz="2800" b="0" i="1" smtClean="0">
                            <a:solidFill>
                              <a:srgbClr val="0033CC"/>
                            </a:solidFill>
                            <a:latin typeface="Cambria Math"/>
                          </a:rPr>
                          <m:t>2</m:t>
                        </m:r>
                      </m:sup>
                    </m:sSup>
                  </m:oMath>
                </a14:m>
                <a:endParaRPr lang="en-IN" sz="2800" dirty="0">
                  <a:solidFill>
                    <a:srgbClr val="0033CC"/>
                  </a:solidFill>
                </a:endParaRPr>
              </a:p>
              <a:p>
                <a:pPr marL="0" indent="0">
                  <a:buNone/>
                </a:pPr>
                <a14:m>
                  <m:oMathPara xmlns:m="http://schemas.openxmlformats.org/officeDocument/2006/math">
                    <m:oMathParaPr>
                      <m:jc m:val="centerGroup"/>
                    </m:oMathParaPr>
                    <m:oMath xmlns:m="http://schemas.openxmlformats.org/officeDocument/2006/math">
                      <m:r>
                        <a:rPr lang="en-IN" sz="2800" b="0" i="1" smtClean="0">
                          <a:solidFill>
                            <a:srgbClr val="0033CC"/>
                          </a:solidFill>
                          <a:latin typeface="Cambria Math"/>
                        </a:rPr>
                        <m:t>=2.</m:t>
                      </m:r>
                      <m:f>
                        <m:fPr>
                          <m:ctrlPr>
                            <a:rPr lang="en-IN" sz="2800" b="0" i="1" smtClean="0">
                              <a:solidFill>
                                <a:srgbClr val="0033CC"/>
                              </a:solidFill>
                              <a:latin typeface="Cambria Math" panose="02040503050406030204" pitchFamily="18" charset="0"/>
                            </a:rPr>
                          </m:ctrlPr>
                        </m:fPr>
                        <m:num>
                          <m:r>
                            <a:rPr lang="en-IN" sz="2800" b="0" i="1" smtClean="0">
                              <a:solidFill>
                                <a:srgbClr val="0033CC"/>
                              </a:solidFill>
                              <a:latin typeface="Cambria Math"/>
                            </a:rPr>
                            <m:t>1</m:t>
                          </m:r>
                        </m:num>
                        <m:den>
                          <m:r>
                            <a:rPr lang="en-IN" sz="2800" b="0" i="1" smtClean="0">
                              <a:solidFill>
                                <a:srgbClr val="0033CC"/>
                              </a:solidFill>
                              <a:latin typeface="Cambria Math"/>
                            </a:rPr>
                            <m:t>2</m:t>
                          </m:r>
                        </m:den>
                      </m:f>
                      <m:r>
                        <a:rPr lang="en-IN" sz="2800" b="0" i="1" smtClean="0">
                          <a:solidFill>
                            <a:srgbClr val="0033CC"/>
                          </a:solidFill>
                          <a:latin typeface="Cambria Math"/>
                        </a:rPr>
                        <m:t>(</m:t>
                      </m:r>
                      <m:r>
                        <a:rPr lang="en-IN" sz="2800" b="0" i="1" smtClean="0">
                          <a:solidFill>
                            <a:srgbClr val="0033CC"/>
                          </a:solidFill>
                          <a:latin typeface="Cambria Math"/>
                        </a:rPr>
                        <m:t>h</m:t>
                      </m:r>
                      <m:d>
                        <m:dPr>
                          <m:ctrlPr>
                            <a:rPr lang="en-IN" sz="2800" b="0" i="1" smtClean="0">
                              <a:solidFill>
                                <a:srgbClr val="0033CC"/>
                              </a:solidFill>
                              <a:latin typeface="Cambria Math" panose="02040503050406030204" pitchFamily="18" charset="0"/>
                            </a:rPr>
                          </m:ctrlPr>
                        </m:dPr>
                        <m:e>
                          <m:r>
                            <a:rPr lang="en-IN" sz="2800" b="0" i="1" smtClean="0">
                              <a:solidFill>
                                <a:srgbClr val="0033CC"/>
                              </a:solidFill>
                              <a:latin typeface="Cambria Math"/>
                            </a:rPr>
                            <m:t>𝑥</m:t>
                          </m:r>
                        </m:e>
                      </m:d>
                      <m:r>
                        <a:rPr lang="en-IN" sz="2800" b="0" i="1" smtClean="0">
                          <a:solidFill>
                            <a:srgbClr val="0033CC"/>
                          </a:solidFill>
                          <a:latin typeface="Cambria Math"/>
                        </a:rPr>
                        <m:t>−</m:t>
                      </m:r>
                      <m:r>
                        <a:rPr lang="en-IN" sz="2800" b="0" i="1" smtClean="0">
                          <a:solidFill>
                            <a:srgbClr val="0033CC"/>
                          </a:solidFill>
                          <a:latin typeface="Cambria Math"/>
                        </a:rPr>
                        <m:t>𝑦</m:t>
                      </m:r>
                      <m:r>
                        <a:rPr lang="en-IN" sz="2800" b="0" i="1" smtClean="0">
                          <a:solidFill>
                            <a:srgbClr val="0033CC"/>
                          </a:solidFill>
                          <a:latin typeface="Cambria Math"/>
                        </a:rPr>
                        <m:t>)</m:t>
                      </m:r>
                      <m:f>
                        <m:fPr>
                          <m:ctrlPr>
                            <a:rPr lang="en-IN" sz="2800" i="1" smtClean="0">
                              <a:solidFill>
                                <a:srgbClr val="0033CC"/>
                              </a:solidFill>
                              <a:latin typeface="Cambria Math" panose="02040503050406030204" pitchFamily="18" charset="0"/>
                            </a:rPr>
                          </m:ctrlPr>
                        </m:fPr>
                        <m:num>
                          <m:r>
                            <a:rPr lang="en-IN" sz="2800" i="1" smtClean="0">
                              <a:solidFill>
                                <a:srgbClr val="0033CC"/>
                              </a:solidFill>
                              <a:latin typeface="Cambria Math"/>
                              <a:ea typeface="Cambria Math"/>
                            </a:rPr>
                            <m:t>𝜕</m:t>
                          </m:r>
                        </m:num>
                        <m:den>
                          <m:r>
                            <a:rPr lang="en-IN" sz="2800" i="1" smtClean="0">
                              <a:solidFill>
                                <a:srgbClr val="0033CC"/>
                              </a:solidFill>
                              <a:latin typeface="Cambria Math"/>
                              <a:ea typeface="Cambria Math"/>
                            </a:rPr>
                            <m:t>𝜕</m:t>
                          </m:r>
                          <m:sSub>
                            <m:sSubPr>
                              <m:ctrlPr>
                                <a:rPr lang="en-IN" sz="2800" i="1" smtClean="0">
                                  <a:solidFill>
                                    <a:srgbClr val="0033CC"/>
                                  </a:solidFill>
                                  <a:latin typeface="Cambria Math" panose="02040503050406030204" pitchFamily="18" charset="0"/>
                                  <a:ea typeface="Cambria Math"/>
                                </a:rPr>
                              </m:ctrlPr>
                            </m:sSubPr>
                            <m:e>
                              <m:r>
                                <a:rPr lang="en-IN" sz="2800" i="1" smtClean="0">
                                  <a:solidFill>
                                    <a:srgbClr val="0033CC"/>
                                  </a:solidFill>
                                  <a:latin typeface="Cambria Math"/>
                                  <a:ea typeface="Cambria Math"/>
                                </a:rPr>
                                <m:t>𝜃</m:t>
                              </m:r>
                            </m:e>
                            <m:sub>
                              <m:r>
                                <a:rPr lang="en-IN" sz="2800" b="0" i="1" smtClean="0">
                                  <a:solidFill>
                                    <a:srgbClr val="0033CC"/>
                                  </a:solidFill>
                                  <a:latin typeface="Cambria Math"/>
                                  <a:ea typeface="Cambria Math"/>
                                </a:rPr>
                                <m:t>𝑗</m:t>
                              </m:r>
                            </m:sub>
                          </m:sSub>
                        </m:den>
                      </m:f>
                      <m:r>
                        <a:rPr lang="en-IN" sz="2800" b="0" i="1" smtClean="0">
                          <a:solidFill>
                            <a:srgbClr val="0033CC"/>
                          </a:solidFill>
                          <a:latin typeface="Cambria Math"/>
                        </a:rPr>
                        <m:t>(</m:t>
                      </m:r>
                      <m:r>
                        <a:rPr lang="en-IN" sz="2800" b="0" i="1" smtClean="0">
                          <a:solidFill>
                            <a:srgbClr val="0033CC"/>
                          </a:solidFill>
                          <a:latin typeface="Cambria Math"/>
                        </a:rPr>
                        <m:t>h</m:t>
                      </m:r>
                      <m:d>
                        <m:dPr>
                          <m:ctrlPr>
                            <a:rPr lang="en-IN" sz="2800" b="0" i="1" smtClean="0">
                              <a:solidFill>
                                <a:srgbClr val="0033CC"/>
                              </a:solidFill>
                              <a:latin typeface="Cambria Math" panose="02040503050406030204" pitchFamily="18" charset="0"/>
                            </a:rPr>
                          </m:ctrlPr>
                        </m:dPr>
                        <m:e>
                          <m:r>
                            <a:rPr lang="en-IN" sz="2800" b="0" i="1" smtClean="0">
                              <a:solidFill>
                                <a:srgbClr val="0033CC"/>
                              </a:solidFill>
                              <a:latin typeface="Cambria Math"/>
                            </a:rPr>
                            <m:t>𝑥</m:t>
                          </m:r>
                        </m:e>
                      </m:d>
                      <m:r>
                        <a:rPr lang="en-IN" sz="2800" b="0" i="1" smtClean="0">
                          <a:solidFill>
                            <a:srgbClr val="0033CC"/>
                          </a:solidFill>
                          <a:latin typeface="Cambria Math"/>
                        </a:rPr>
                        <m:t>−</m:t>
                      </m:r>
                      <m:r>
                        <a:rPr lang="en-IN" sz="2800" b="0" i="1" smtClean="0">
                          <a:solidFill>
                            <a:srgbClr val="0033CC"/>
                          </a:solidFill>
                          <a:latin typeface="Cambria Math"/>
                        </a:rPr>
                        <m:t>𝑦</m:t>
                      </m:r>
                      <m:r>
                        <a:rPr lang="en-IN" sz="2800" b="0" i="1" smtClean="0">
                          <a:solidFill>
                            <a:srgbClr val="0033CC"/>
                          </a:solidFill>
                          <a:latin typeface="Cambria Math"/>
                        </a:rPr>
                        <m:t>)</m:t>
                      </m:r>
                    </m:oMath>
                  </m:oMathPara>
                </a14:m>
                <a:endParaRPr lang="en-IN" sz="2800" dirty="0">
                  <a:solidFill>
                    <a:srgbClr val="0033CC"/>
                  </a:solidFill>
                </a:endParaRPr>
              </a:p>
              <a:p>
                <a:pPr marL="0" indent="0">
                  <a:buNone/>
                </a:pPr>
                <a14:m>
                  <m:oMathPara xmlns:m="http://schemas.openxmlformats.org/officeDocument/2006/math">
                    <m:oMathParaPr>
                      <m:jc m:val="centerGroup"/>
                    </m:oMathParaPr>
                    <m:oMath xmlns:m="http://schemas.openxmlformats.org/officeDocument/2006/math">
                      <m:r>
                        <a:rPr lang="en-IN" sz="2800" b="0" i="1" smtClean="0">
                          <a:solidFill>
                            <a:srgbClr val="0033CC"/>
                          </a:solidFill>
                          <a:latin typeface="Cambria Math"/>
                        </a:rPr>
                        <m:t>=</m:t>
                      </m:r>
                      <m:d>
                        <m:dPr>
                          <m:ctrlPr>
                            <a:rPr lang="en-IN" sz="2800" b="0" i="1" smtClean="0">
                              <a:solidFill>
                                <a:srgbClr val="0033CC"/>
                              </a:solidFill>
                              <a:latin typeface="Cambria Math" panose="02040503050406030204" pitchFamily="18" charset="0"/>
                            </a:rPr>
                          </m:ctrlPr>
                        </m:dPr>
                        <m:e>
                          <m:r>
                            <a:rPr lang="en-IN" sz="2800" b="0" i="1" smtClean="0">
                              <a:solidFill>
                                <a:srgbClr val="0033CC"/>
                              </a:solidFill>
                              <a:latin typeface="Cambria Math"/>
                            </a:rPr>
                            <m:t>h</m:t>
                          </m:r>
                          <m:d>
                            <m:dPr>
                              <m:ctrlPr>
                                <a:rPr lang="en-IN" sz="2800" b="0" i="1" smtClean="0">
                                  <a:solidFill>
                                    <a:srgbClr val="0033CC"/>
                                  </a:solidFill>
                                  <a:latin typeface="Cambria Math" panose="02040503050406030204" pitchFamily="18" charset="0"/>
                                </a:rPr>
                              </m:ctrlPr>
                            </m:dPr>
                            <m:e>
                              <m:r>
                                <a:rPr lang="en-IN" sz="2800" b="0" i="1" smtClean="0">
                                  <a:solidFill>
                                    <a:srgbClr val="0033CC"/>
                                  </a:solidFill>
                                  <a:latin typeface="Cambria Math"/>
                                </a:rPr>
                                <m:t>𝑥</m:t>
                              </m:r>
                            </m:e>
                          </m:d>
                          <m:r>
                            <a:rPr lang="en-IN" sz="2800" b="0" i="1" smtClean="0">
                              <a:solidFill>
                                <a:srgbClr val="0033CC"/>
                              </a:solidFill>
                              <a:latin typeface="Cambria Math"/>
                            </a:rPr>
                            <m:t>−</m:t>
                          </m:r>
                          <m:r>
                            <a:rPr lang="en-IN" sz="2800" b="0" i="1" smtClean="0">
                              <a:solidFill>
                                <a:srgbClr val="0033CC"/>
                              </a:solidFill>
                              <a:latin typeface="Cambria Math"/>
                            </a:rPr>
                            <m:t>𝑦</m:t>
                          </m:r>
                        </m:e>
                      </m:d>
                      <m:r>
                        <a:rPr lang="en-IN" sz="2800" b="0" i="1" smtClean="0">
                          <a:solidFill>
                            <a:srgbClr val="0033CC"/>
                          </a:solidFill>
                          <a:latin typeface="Cambria Math"/>
                        </a:rPr>
                        <m:t>.</m:t>
                      </m:r>
                      <m:f>
                        <m:fPr>
                          <m:ctrlPr>
                            <a:rPr lang="en-IN" sz="2800" b="0" i="1" smtClean="0">
                              <a:solidFill>
                                <a:srgbClr val="0033CC"/>
                              </a:solidFill>
                              <a:latin typeface="Cambria Math" panose="02040503050406030204" pitchFamily="18" charset="0"/>
                            </a:rPr>
                          </m:ctrlPr>
                        </m:fPr>
                        <m:num>
                          <m:r>
                            <a:rPr lang="en-IN" sz="2800" b="0" i="1" smtClean="0">
                              <a:solidFill>
                                <a:srgbClr val="0033CC"/>
                              </a:solidFill>
                              <a:latin typeface="Cambria Math"/>
                              <a:ea typeface="Cambria Math"/>
                            </a:rPr>
                            <m:t>𝜕</m:t>
                          </m:r>
                        </m:num>
                        <m:den>
                          <m:r>
                            <a:rPr lang="en-IN" sz="2800" b="0" i="1" smtClean="0">
                              <a:solidFill>
                                <a:srgbClr val="0033CC"/>
                              </a:solidFill>
                              <a:latin typeface="Cambria Math"/>
                              <a:ea typeface="Cambria Math"/>
                            </a:rPr>
                            <m:t>𝜕</m:t>
                          </m:r>
                          <m:sSub>
                            <m:sSubPr>
                              <m:ctrlPr>
                                <a:rPr lang="en-IN" sz="2800" b="0" i="1" smtClean="0">
                                  <a:solidFill>
                                    <a:srgbClr val="0033CC"/>
                                  </a:solidFill>
                                  <a:latin typeface="Cambria Math" panose="02040503050406030204" pitchFamily="18" charset="0"/>
                                  <a:ea typeface="Cambria Math"/>
                                </a:rPr>
                              </m:ctrlPr>
                            </m:sSubPr>
                            <m:e>
                              <m:r>
                                <a:rPr lang="en-IN" sz="2800" b="0" i="1" smtClean="0">
                                  <a:solidFill>
                                    <a:srgbClr val="0033CC"/>
                                  </a:solidFill>
                                  <a:latin typeface="Cambria Math"/>
                                  <a:ea typeface="Cambria Math"/>
                                </a:rPr>
                                <m:t>𝜃</m:t>
                              </m:r>
                            </m:e>
                            <m:sub>
                              <m:r>
                                <a:rPr lang="en-IN" sz="2800" b="0" i="1" smtClean="0">
                                  <a:solidFill>
                                    <a:srgbClr val="0033CC"/>
                                  </a:solidFill>
                                  <a:latin typeface="Cambria Math"/>
                                  <a:ea typeface="Cambria Math"/>
                                </a:rPr>
                                <m:t>𝑗</m:t>
                              </m:r>
                            </m:sub>
                          </m:sSub>
                        </m:den>
                      </m:f>
                      <m:r>
                        <a:rPr lang="en-IN" sz="2800" b="0" i="1" smtClean="0">
                          <a:solidFill>
                            <a:srgbClr val="0033CC"/>
                          </a:solidFill>
                          <a:latin typeface="Cambria Math"/>
                        </a:rPr>
                        <m:t>(</m:t>
                      </m:r>
                      <m:nary>
                        <m:naryPr>
                          <m:chr m:val="∑"/>
                          <m:ctrlPr>
                            <a:rPr lang="en-IN" sz="2800" b="0" i="1" smtClean="0">
                              <a:solidFill>
                                <a:srgbClr val="0033CC"/>
                              </a:solidFill>
                              <a:latin typeface="Cambria Math" panose="02040503050406030204" pitchFamily="18" charset="0"/>
                            </a:rPr>
                          </m:ctrlPr>
                        </m:naryPr>
                        <m:sub>
                          <m:r>
                            <m:rPr>
                              <m:brk m:alnAt="23"/>
                            </m:rPr>
                            <a:rPr lang="en-IN" sz="2800" b="0" i="1" smtClean="0">
                              <a:solidFill>
                                <a:srgbClr val="0033CC"/>
                              </a:solidFill>
                              <a:latin typeface="Cambria Math"/>
                            </a:rPr>
                            <m:t>𝑖</m:t>
                          </m:r>
                          <m:r>
                            <a:rPr lang="en-IN" sz="2800" b="0" i="1" smtClean="0">
                              <a:solidFill>
                                <a:srgbClr val="0033CC"/>
                              </a:solidFill>
                              <a:latin typeface="Cambria Math"/>
                            </a:rPr>
                            <m:t>=0</m:t>
                          </m:r>
                        </m:sub>
                        <m:sup>
                          <m:r>
                            <a:rPr lang="en-IN" sz="2800" b="0" i="1" smtClean="0">
                              <a:solidFill>
                                <a:srgbClr val="0033CC"/>
                              </a:solidFill>
                              <a:latin typeface="Cambria Math"/>
                            </a:rPr>
                            <m:t>𝑛</m:t>
                          </m:r>
                        </m:sup>
                        <m:e>
                          <m:sSub>
                            <m:sSubPr>
                              <m:ctrlPr>
                                <a:rPr lang="en-IN" sz="2800" b="0" i="1" smtClean="0">
                                  <a:solidFill>
                                    <a:srgbClr val="0033CC"/>
                                  </a:solidFill>
                                  <a:latin typeface="Cambria Math" panose="02040503050406030204" pitchFamily="18" charset="0"/>
                                </a:rPr>
                              </m:ctrlPr>
                            </m:sSubPr>
                            <m:e>
                              <m:r>
                                <a:rPr lang="en-IN" sz="2800" b="0" i="1" smtClean="0">
                                  <a:solidFill>
                                    <a:srgbClr val="0033CC"/>
                                  </a:solidFill>
                                  <a:latin typeface="Cambria Math"/>
                                  <a:ea typeface="Cambria Math"/>
                                </a:rPr>
                                <m:t>𝜃</m:t>
                              </m:r>
                            </m:e>
                            <m:sub>
                              <m:r>
                                <a:rPr lang="en-IN" sz="2800" b="0" i="1" smtClean="0">
                                  <a:solidFill>
                                    <a:srgbClr val="0033CC"/>
                                  </a:solidFill>
                                  <a:latin typeface="Cambria Math"/>
                                </a:rPr>
                                <m:t>𝑖</m:t>
                              </m:r>
                            </m:sub>
                          </m:sSub>
                          <m:sSub>
                            <m:sSubPr>
                              <m:ctrlPr>
                                <a:rPr lang="en-IN" sz="2800" b="0" i="1" smtClean="0">
                                  <a:solidFill>
                                    <a:srgbClr val="0033CC"/>
                                  </a:solidFill>
                                  <a:latin typeface="Cambria Math" panose="02040503050406030204" pitchFamily="18" charset="0"/>
                                </a:rPr>
                              </m:ctrlPr>
                            </m:sSubPr>
                            <m:e>
                              <m:r>
                                <a:rPr lang="en-IN" sz="2800" b="0" i="1" smtClean="0">
                                  <a:solidFill>
                                    <a:srgbClr val="0033CC"/>
                                  </a:solidFill>
                                  <a:latin typeface="Cambria Math"/>
                                </a:rPr>
                                <m:t>𝑥</m:t>
                              </m:r>
                            </m:e>
                            <m:sub>
                              <m:r>
                                <a:rPr lang="en-IN" sz="2800" b="0" i="1" smtClean="0">
                                  <a:solidFill>
                                    <a:srgbClr val="0033CC"/>
                                  </a:solidFill>
                                  <a:latin typeface="Cambria Math"/>
                                </a:rPr>
                                <m:t>𝑖</m:t>
                              </m:r>
                            </m:sub>
                          </m:sSub>
                          <m:r>
                            <a:rPr lang="en-IN" sz="2800" b="0" i="1" smtClean="0">
                              <a:solidFill>
                                <a:srgbClr val="0033CC"/>
                              </a:solidFill>
                              <a:latin typeface="Cambria Math"/>
                            </a:rPr>
                            <m:t>−</m:t>
                          </m:r>
                          <m:r>
                            <a:rPr lang="en-IN" sz="2800" b="0" i="1" smtClean="0">
                              <a:solidFill>
                                <a:srgbClr val="0033CC"/>
                              </a:solidFill>
                              <a:latin typeface="Cambria Math"/>
                            </a:rPr>
                            <m:t>𝑦</m:t>
                          </m:r>
                        </m:e>
                      </m:nary>
                      <m:r>
                        <a:rPr lang="en-IN" sz="2800" b="0" i="1" smtClean="0">
                          <a:solidFill>
                            <a:srgbClr val="0033CC"/>
                          </a:solidFill>
                          <a:latin typeface="Cambria Math"/>
                        </a:rPr>
                        <m:t>)</m:t>
                      </m:r>
                    </m:oMath>
                  </m:oMathPara>
                </a14:m>
                <a:endParaRPr lang="en-IN" sz="2800" dirty="0">
                  <a:solidFill>
                    <a:srgbClr val="0033CC"/>
                  </a:solidFill>
                </a:endParaRPr>
              </a:p>
              <a:p>
                <a:pPr marL="0" indent="0">
                  <a:buNone/>
                </a:pPr>
                <a14:m>
                  <m:oMathPara xmlns:m="http://schemas.openxmlformats.org/officeDocument/2006/math">
                    <m:oMathParaPr>
                      <m:jc m:val="centerGroup"/>
                    </m:oMathParaPr>
                    <m:oMath xmlns:m="http://schemas.openxmlformats.org/officeDocument/2006/math">
                      <m:r>
                        <a:rPr lang="en-IN" b="0" i="1" smtClean="0">
                          <a:solidFill>
                            <a:srgbClr val="0033CC"/>
                          </a:solidFill>
                          <a:latin typeface="Cambria Math"/>
                        </a:rPr>
                        <m:t>=(</m:t>
                      </m:r>
                      <m:r>
                        <a:rPr lang="en-IN" b="0" i="1" smtClean="0">
                          <a:solidFill>
                            <a:srgbClr val="0033CC"/>
                          </a:solidFill>
                          <a:latin typeface="Cambria Math"/>
                        </a:rPr>
                        <m:t>h</m:t>
                      </m:r>
                      <m:d>
                        <m:dPr>
                          <m:ctrlPr>
                            <a:rPr lang="en-IN" b="0" i="1" smtClean="0">
                              <a:solidFill>
                                <a:srgbClr val="0033CC"/>
                              </a:solidFill>
                              <a:latin typeface="Cambria Math" panose="02040503050406030204" pitchFamily="18" charset="0"/>
                            </a:rPr>
                          </m:ctrlPr>
                        </m:dPr>
                        <m:e>
                          <m:r>
                            <a:rPr lang="en-IN" b="0" i="1" smtClean="0">
                              <a:solidFill>
                                <a:srgbClr val="0033CC"/>
                              </a:solidFill>
                              <a:latin typeface="Cambria Math"/>
                            </a:rPr>
                            <m:t>𝑥</m:t>
                          </m:r>
                        </m:e>
                      </m:d>
                      <m:r>
                        <a:rPr lang="en-IN" b="0" i="1" smtClean="0">
                          <a:solidFill>
                            <a:srgbClr val="0033CC"/>
                          </a:solidFill>
                          <a:latin typeface="Cambria Math"/>
                        </a:rPr>
                        <m:t>−</m:t>
                      </m:r>
                      <m:r>
                        <a:rPr lang="en-IN" b="0" i="1" smtClean="0">
                          <a:solidFill>
                            <a:srgbClr val="0033CC"/>
                          </a:solidFill>
                          <a:latin typeface="Cambria Math"/>
                        </a:rPr>
                        <m:t>𝑦</m:t>
                      </m:r>
                      <m:r>
                        <a:rPr lang="en-IN" b="0" i="1" smtClean="0">
                          <a:solidFill>
                            <a:srgbClr val="0033CC"/>
                          </a:solidFill>
                          <a:latin typeface="Cambria Math"/>
                        </a:rPr>
                        <m:t>)</m:t>
                      </m:r>
                      <m:sSub>
                        <m:sSubPr>
                          <m:ctrlPr>
                            <a:rPr lang="en-IN" b="0" i="1" smtClean="0">
                              <a:solidFill>
                                <a:srgbClr val="0033CC"/>
                              </a:solidFill>
                              <a:latin typeface="Cambria Math" panose="02040503050406030204" pitchFamily="18" charset="0"/>
                            </a:rPr>
                          </m:ctrlPr>
                        </m:sSubPr>
                        <m:e>
                          <m:r>
                            <a:rPr lang="en-IN" b="0" i="1" smtClean="0">
                              <a:solidFill>
                                <a:srgbClr val="0033CC"/>
                              </a:solidFill>
                              <a:latin typeface="Cambria Math"/>
                            </a:rPr>
                            <m:t>𝑥</m:t>
                          </m:r>
                        </m:e>
                        <m:sub>
                          <m:r>
                            <a:rPr lang="en-IN" b="0" i="1" smtClean="0">
                              <a:solidFill>
                                <a:srgbClr val="0033CC"/>
                              </a:solidFill>
                              <a:latin typeface="Cambria Math"/>
                            </a:rPr>
                            <m:t>𝑗</m:t>
                          </m:r>
                        </m:sub>
                      </m:sSub>
                    </m:oMath>
                  </m:oMathPara>
                </a14:m>
                <a:endParaRPr lang="en-IN" sz="2800" dirty="0"/>
              </a:p>
              <a:p>
                <a:r>
                  <a:rPr lang="en-IN" dirty="0"/>
                  <a:t>For a single training example, this gives the update rule:</a:t>
                </a:r>
              </a:p>
              <a:p>
                <a:pPr marL="0" indent="0">
                  <a:buNone/>
                </a:pPr>
                <a14:m>
                  <m:oMathPara xmlns:m="http://schemas.openxmlformats.org/officeDocument/2006/math">
                    <m:oMathParaPr>
                      <m:jc m:val="centerGroup"/>
                    </m:oMathParaPr>
                    <m:oMath xmlns:m="http://schemas.openxmlformats.org/officeDocument/2006/math">
                      <m:sSub>
                        <m:sSubPr>
                          <m:ctrlPr>
                            <a:rPr lang="en-IN" i="1" smtClean="0">
                              <a:solidFill>
                                <a:srgbClr val="0033CC"/>
                              </a:solidFill>
                              <a:latin typeface="Cambria Math" panose="02040503050406030204" pitchFamily="18" charset="0"/>
                            </a:rPr>
                          </m:ctrlPr>
                        </m:sSubPr>
                        <m:e>
                          <m:r>
                            <a:rPr lang="en-IN" i="1" smtClean="0">
                              <a:solidFill>
                                <a:srgbClr val="0033CC"/>
                              </a:solidFill>
                              <a:latin typeface="Cambria Math" panose="02040503050406030204" pitchFamily="18" charset="0"/>
                              <a:ea typeface="Cambria Math" panose="02040503050406030204" pitchFamily="18" charset="0"/>
                            </a:rPr>
                            <m:t>𝜃</m:t>
                          </m:r>
                        </m:e>
                        <m:sub>
                          <m:r>
                            <a:rPr lang="en-IN" b="0" i="1" smtClean="0">
                              <a:solidFill>
                                <a:srgbClr val="0033CC"/>
                              </a:solidFill>
                              <a:latin typeface="Cambria Math"/>
                            </a:rPr>
                            <m:t>𝑗</m:t>
                          </m:r>
                        </m:sub>
                      </m:sSub>
                      <m:r>
                        <a:rPr lang="en-IN" b="0" i="1" smtClean="0">
                          <a:solidFill>
                            <a:srgbClr val="0033CC"/>
                          </a:solidFill>
                          <a:latin typeface="Cambria Math"/>
                        </a:rPr>
                        <m:t>=</m:t>
                      </m:r>
                      <m:sSub>
                        <m:sSubPr>
                          <m:ctrlPr>
                            <a:rPr lang="en-IN" b="0" i="1" smtClean="0">
                              <a:solidFill>
                                <a:srgbClr val="0033CC"/>
                              </a:solidFill>
                              <a:latin typeface="Cambria Math" panose="02040503050406030204" pitchFamily="18" charset="0"/>
                            </a:rPr>
                          </m:ctrlPr>
                        </m:sSubPr>
                        <m:e>
                          <m:r>
                            <a:rPr lang="en-IN" b="0" i="1" smtClean="0">
                              <a:solidFill>
                                <a:srgbClr val="0033CC"/>
                              </a:solidFill>
                              <a:latin typeface="Cambria Math" panose="02040503050406030204" pitchFamily="18" charset="0"/>
                              <a:ea typeface="Cambria Math" panose="02040503050406030204" pitchFamily="18" charset="0"/>
                            </a:rPr>
                            <m:t>𝜃</m:t>
                          </m:r>
                        </m:e>
                        <m:sub>
                          <m:r>
                            <a:rPr lang="en-IN" b="0" i="1" smtClean="0">
                              <a:solidFill>
                                <a:srgbClr val="0033CC"/>
                              </a:solidFill>
                              <a:latin typeface="Cambria Math"/>
                            </a:rPr>
                            <m:t>𝑗</m:t>
                          </m:r>
                        </m:sub>
                      </m:sSub>
                      <m:r>
                        <a:rPr lang="en-IN" b="0" i="1" smtClean="0">
                          <a:solidFill>
                            <a:srgbClr val="0033CC"/>
                          </a:solidFill>
                          <a:latin typeface="Cambria Math"/>
                        </a:rPr>
                        <m:t>+</m:t>
                      </m:r>
                      <m:r>
                        <a:rPr lang="en-IN" b="0" i="1" smtClean="0">
                          <a:solidFill>
                            <a:srgbClr val="0033CC"/>
                          </a:solidFill>
                          <a:latin typeface="Cambria Math"/>
                          <a:ea typeface="Cambria Math"/>
                        </a:rPr>
                        <m:t>𝛼</m:t>
                      </m:r>
                      <m:r>
                        <a:rPr lang="en-IN" b="0" i="1" smtClean="0">
                          <a:solidFill>
                            <a:srgbClr val="0033CC"/>
                          </a:solidFill>
                          <a:latin typeface="Cambria Math"/>
                          <a:ea typeface="Cambria Math"/>
                        </a:rPr>
                        <m:t>(</m:t>
                      </m:r>
                      <m:sSup>
                        <m:sSupPr>
                          <m:ctrlPr>
                            <a:rPr lang="en-IN" b="0" i="1" smtClean="0">
                              <a:solidFill>
                                <a:srgbClr val="0033CC"/>
                              </a:solidFill>
                              <a:latin typeface="Cambria Math" panose="02040503050406030204" pitchFamily="18" charset="0"/>
                              <a:ea typeface="Cambria Math"/>
                            </a:rPr>
                          </m:ctrlPr>
                        </m:sSupPr>
                        <m:e>
                          <m:r>
                            <a:rPr lang="en-IN" b="0" i="1" smtClean="0">
                              <a:solidFill>
                                <a:srgbClr val="0033CC"/>
                              </a:solidFill>
                              <a:latin typeface="Cambria Math"/>
                              <a:ea typeface="Cambria Math"/>
                            </a:rPr>
                            <m:t>𝑦</m:t>
                          </m:r>
                        </m:e>
                        <m:sup>
                          <m:d>
                            <m:dPr>
                              <m:ctrlPr>
                                <a:rPr lang="en-IN" b="0" i="1" smtClean="0">
                                  <a:solidFill>
                                    <a:srgbClr val="0033CC"/>
                                  </a:solidFill>
                                  <a:latin typeface="Cambria Math" panose="02040503050406030204" pitchFamily="18" charset="0"/>
                                  <a:ea typeface="Cambria Math"/>
                                </a:rPr>
                              </m:ctrlPr>
                            </m:dPr>
                            <m:e>
                              <m:r>
                                <a:rPr lang="en-IN" b="0" i="1" smtClean="0">
                                  <a:solidFill>
                                    <a:srgbClr val="0033CC"/>
                                  </a:solidFill>
                                  <a:latin typeface="Cambria Math"/>
                                  <a:ea typeface="Cambria Math"/>
                                </a:rPr>
                                <m:t>𝑖</m:t>
                              </m:r>
                            </m:e>
                          </m:d>
                        </m:sup>
                      </m:sSup>
                      <m:r>
                        <a:rPr lang="en-IN" b="0" i="1" smtClean="0">
                          <a:solidFill>
                            <a:srgbClr val="0033CC"/>
                          </a:solidFill>
                          <a:latin typeface="Cambria Math"/>
                          <a:ea typeface="Cambria Math"/>
                        </a:rPr>
                        <m:t>−</m:t>
                      </m:r>
                      <m:r>
                        <a:rPr lang="en-IN" b="0" i="1" smtClean="0">
                          <a:solidFill>
                            <a:srgbClr val="0033CC"/>
                          </a:solidFill>
                          <a:latin typeface="Cambria Math"/>
                          <a:ea typeface="Cambria Math"/>
                        </a:rPr>
                        <m:t>h</m:t>
                      </m:r>
                      <m:d>
                        <m:dPr>
                          <m:ctrlPr>
                            <a:rPr lang="en-IN" b="0" i="1" smtClean="0">
                              <a:solidFill>
                                <a:srgbClr val="0033CC"/>
                              </a:solidFill>
                              <a:latin typeface="Cambria Math" panose="02040503050406030204" pitchFamily="18" charset="0"/>
                              <a:ea typeface="Cambria Math"/>
                            </a:rPr>
                          </m:ctrlPr>
                        </m:dPr>
                        <m:e>
                          <m:sSup>
                            <m:sSupPr>
                              <m:ctrlPr>
                                <a:rPr lang="en-IN" b="0" i="1" smtClean="0">
                                  <a:solidFill>
                                    <a:srgbClr val="0033CC"/>
                                  </a:solidFill>
                                  <a:latin typeface="Cambria Math" panose="02040503050406030204" pitchFamily="18" charset="0"/>
                                  <a:ea typeface="Cambria Math"/>
                                </a:rPr>
                              </m:ctrlPr>
                            </m:sSupPr>
                            <m:e>
                              <m:r>
                                <a:rPr lang="en-IN" b="0" i="1" smtClean="0">
                                  <a:solidFill>
                                    <a:srgbClr val="0033CC"/>
                                  </a:solidFill>
                                  <a:latin typeface="Cambria Math"/>
                                  <a:ea typeface="Cambria Math"/>
                                </a:rPr>
                                <m:t>𝑥</m:t>
                              </m:r>
                            </m:e>
                            <m:sup>
                              <m:r>
                                <a:rPr lang="en-IN" b="0" i="1" smtClean="0">
                                  <a:solidFill>
                                    <a:srgbClr val="0033CC"/>
                                  </a:solidFill>
                                  <a:latin typeface="Cambria Math"/>
                                  <a:ea typeface="Cambria Math"/>
                                </a:rPr>
                                <m:t>𝑖</m:t>
                              </m:r>
                            </m:sup>
                          </m:sSup>
                        </m:e>
                      </m:d>
                      <m:r>
                        <a:rPr lang="en-IN" b="0" i="1" smtClean="0">
                          <a:solidFill>
                            <a:srgbClr val="0033CC"/>
                          </a:solidFill>
                          <a:latin typeface="Cambria Math"/>
                          <a:ea typeface="Cambria Math"/>
                        </a:rPr>
                        <m:t>)</m:t>
                      </m:r>
                      <m:sSup>
                        <m:sSupPr>
                          <m:ctrlPr>
                            <a:rPr lang="en-IN" b="0" i="1" smtClean="0">
                              <a:solidFill>
                                <a:srgbClr val="0033CC"/>
                              </a:solidFill>
                              <a:latin typeface="Cambria Math" panose="02040503050406030204" pitchFamily="18" charset="0"/>
                              <a:ea typeface="Cambria Math"/>
                            </a:rPr>
                          </m:ctrlPr>
                        </m:sSupPr>
                        <m:e>
                          <m:sSub>
                            <m:sSubPr>
                              <m:ctrlPr>
                                <a:rPr lang="en-IN" b="0" i="1" smtClean="0">
                                  <a:solidFill>
                                    <a:srgbClr val="0033CC"/>
                                  </a:solidFill>
                                  <a:latin typeface="Cambria Math" panose="02040503050406030204" pitchFamily="18" charset="0"/>
                                  <a:ea typeface="Cambria Math"/>
                                </a:rPr>
                              </m:ctrlPr>
                            </m:sSubPr>
                            <m:e>
                              <m:r>
                                <a:rPr lang="en-IN" b="0" i="1" smtClean="0">
                                  <a:solidFill>
                                    <a:srgbClr val="0033CC"/>
                                  </a:solidFill>
                                  <a:latin typeface="Cambria Math"/>
                                  <a:ea typeface="Cambria Math"/>
                                </a:rPr>
                                <m:t>𝑥</m:t>
                              </m:r>
                            </m:e>
                            <m:sub>
                              <m:r>
                                <a:rPr lang="en-IN" b="0" i="1" smtClean="0">
                                  <a:solidFill>
                                    <a:srgbClr val="0033CC"/>
                                  </a:solidFill>
                                  <a:latin typeface="Cambria Math"/>
                                  <a:ea typeface="Cambria Math"/>
                                </a:rPr>
                                <m:t>𝑗</m:t>
                              </m:r>
                            </m:sub>
                          </m:sSub>
                        </m:e>
                        <m:sup>
                          <m:r>
                            <a:rPr lang="en-IN" b="0" i="1" smtClean="0">
                              <a:solidFill>
                                <a:srgbClr val="0033CC"/>
                              </a:solidFill>
                              <a:latin typeface="Cambria Math"/>
                              <a:ea typeface="Cambria Math"/>
                            </a:rPr>
                            <m:t>(</m:t>
                          </m:r>
                          <m:r>
                            <a:rPr lang="en-IN" b="0" i="1" smtClean="0">
                              <a:solidFill>
                                <a:srgbClr val="0033CC"/>
                              </a:solidFill>
                              <a:latin typeface="Cambria Math"/>
                              <a:ea typeface="Cambria Math"/>
                            </a:rPr>
                            <m:t>𝑖</m:t>
                          </m:r>
                          <m:r>
                            <a:rPr lang="en-IN" b="0" i="1" smtClean="0">
                              <a:solidFill>
                                <a:srgbClr val="0033CC"/>
                              </a:solidFill>
                              <a:latin typeface="Cambria Math"/>
                              <a:ea typeface="Cambria Math"/>
                            </a:rPr>
                            <m:t>)</m:t>
                          </m:r>
                        </m:sup>
                      </m:sSup>
                    </m:oMath>
                  </m:oMathPara>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906963"/>
              </a:xfrm>
              <a:blipFill>
                <a:blip r:embed="rId2"/>
                <a:stretch>
                  <a:fillRect l="-1259" t="-1990"/>
                </a:stretch>
              </a:blipFill>
            </p:spPr>
            <p:txBody>
              <a:bodyPr/>
              <a:lstStyle/>
              <a:p>
                <a:r>
                  <a:rPr lang="en-US">
                    <a:noFill/>
                  </a:rPr>
                  <a:t> </a:t>
                </a:r>
              </a:p>
            </p:txBody>
          </p:sp>
        </mc:Fallback>
      </mc:AlternateContent>
    </p:spTree>
    <p:extLst>
      <p:ext uri="{BB962C8B-B14F-4D97-AF65-F5344CB8AC3E}">
        <p14:creationId xmlns:p14="http://schemas.microsoft.com/office/powerpoint/2010/main" val="3417341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 training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24400"/>
              </a:xfrm>
            </p:spPr>
            <p:txBody>
              <a:bodyPr>
                <a:noAutofit/>
              </a:bodyPr>
              <a:lstStyle/>
              <a:p>
                <a:pPr marL="0" indent="0">
                  <a:buNone/>
                </a:pPr>
                <a:r>
                  <a:rPr lang="en-US" dirty="0"/>
                  <a:t>Repeat until convergence {</a:t>
                </a:r>
              </a:p>
              <a:p>
                <a:pPr marL="0" indent="0">
                  <a:buNone/>
                </a:pPr>
                <a:r>
                  <a:rPr lang="en-US" dirty="0"/>
                  <a:t>  </a:t>
                </a:r>
                <a14:m>
                  <m:oMath xmlns:m="http://schemas.openxmlformats.org/officeDocument/2006/math">
                    <m:sSub>
                      <m:sSubPr>
                        <m:ctrlPr>
                          <a:rPr lang="en-US" i="1" smtClean="0">
                            <a:solidFill>
                              <a:srgbClr val="0033CC"/>
                            </a:solidFill>
                            <a:latin typeface="Cambria Math" panose="02040503050406030204" pitchFamily="18" charset="0"/>
                          </a:rPr>
                        </m:ctrlPr>
                      </m:sSubPr>
                      <m:e>
                        <m:r>
                          <a:rPr lang="en-US" i="1" smtClean="0">
                            <a:solidFill>
                              <a:srgbClr val="0033CC"/>
                            </a:solidFill>
                            <a:latin typeface="Cambria Math"/>
                            <a:ea typeface="Cambria Math"/>
                          </a:rPr>
                          <m:t>𝜃</m:t>
                        </m:r>
                      </m:e>
                      <m:sub>
                        <m:r>
                          <a:rPr lang="en-IN" b="0" i="1" smtClean="0">
                            <a:solidFill>
                              <a:srgbClr val="0033CC"/>
                            </a:solidFill>
                            <a:latin typeface="Cambria Math"/>
                          </a:rPr>
                          <m:t>𝑗</m:t>
                        </m:r>
                      </m:sub>
                    </m:sSub>
                    <m:r>
                      <a:rPr lang="en-IN" b="0" i="1" smtClean="0">
                        <a:solidFill>
                          <a:srgbClr val="0033CC"/>
                        </a:solidFill>
                        <a:latin typeface="Cambria Math"/>
                      </a:rPr>
                      <m:t> ≔ </m:t>
                    </m:r>
                    <m:sSub>
                      <m:sSubPr>
                        <m:ctrlPr>
                          <a:rPr lang="en-IN" b="0" i="1" smtClean="0">
                            <a:solidFill>
                              <a:srgbClr val="0033CC"/>
                            </a:solidFill>
                            <a:latin typeface="Cambria Math" panose="02040503050406030204" pitchFamily="18" charset="0"/>
                          </a:rPr>
                        </m:ctrlPr>
                      </m:sSubPr>
                      <m:e>
                        <m:r>
                          <a:rPr lang="en-IN" b="0" i="1" smtClean="0">
                            <a:solidFill>
                              <a:srgbClr val="0033CC"/>
                            </a:solidFill>
                            <a:latin typeface="Cambria Math"/>
                            <a:ea typeface="Cambria Math"/>
                          </a:rPr>
                          <m:t>𝜃</m:t>
                        </m:r>
                      </m:e>
                      <m:sub>
                        <m:r>
                          <a:rPr lang="en-IN" b="0" i="1" smtClean="0">
                            <a:solidFill>
                              <a:srgbClr val="0033CC"/>
                            </a:solidFill>
                            <a:latin typeface="Cambria Math"/>
                          </a:rPr>
                          <m:t>𝑗</m:t>
                        </m:r>
                      </m:sub>
                    </m:sSub>
                    <m:r>
                      <a:rPr lang="en-IN" b="0" i="1" smtClean="0">
                        <a:solidFill>
                          <a:srgbClr val="0033CC"/>
                        </a:solidFill>
                        <a:latin typeface="Cambria Math"/>
                      </a:rPr>
                      <m:t>+</m:t>
                    </m:r>
                    <m:r>
                      <a:rPr lang="en-IN" b="0" i="1" smtClean="0">
                        <a:solidFill>
                          <a:srgbClr val="0033CC"/>
                        </a:solidFill>
                        <a:latin typeface="Cambria Math"/>
                        <a:ea typeface="Cambria Math"/>
                      </a:rPr>
                      <m:t>𝛼</m:t>
                    </m:r>
                    <m:nary>
                      <m:naryPr>
                        <m:chr m:val="∑"/>
                        <m:ctrlPr>
                          <a:rPr lang="en-IN" b="0" i="1" smtClean="0">
                            <a:solidFill>
                              <a:srgbClr val="0033CC"/>
                            </a:solidFill>
                            <a:latin typeface="Cambria Math" panose="02040503050406030204" pitchFamily="18" charset="0"/>
                            <a:ea typeface="Cambria Math"/>
                          </a:rPr>
                        </m:ctrlPr>
                      </m:naryPr>
                      <m:sub>
                        <m:r>
                          <m:rPr>
                            <m:brk m:alnAt="23"/>
                          </m:rPr>
                          <a:rPr lang="en-IN" b="0" i="1" smtClean="0">
                            <a:solidFill>
                              <a:srgbClr val="0033CC"/>
                            </a:solidFill>
                            <a:latin typeface="Cambria Math"/>
                            <a:ea typeface="Cambria Math"/>
                          </a:rPr>
                          <m:t>𝑖</m:t>
                        </m:r>
                        <m:r>
                          <a:rPr lang="en-IN" b="0" i="1" smtClean="0">
                            <a:solidFill>
                              <a:srgbClr val="0033CC"/>
                            </a:solidFill>
                            <a:latin typeface="Cambria Math"/>
                            <a:ea typeface="Cambria Math"/>
                          </a:rPr>
                          <m:t>=1</m:t>
                        </m:r>
                      </m:sub>
                      <m:sup>
                        <m:r>
                          <a:rPr lang="en-IN" b="0" i="1" smtClean="0">
                            <a:solidFill>
                              <a:srgbClr val="0033CC"/>
                            </a:solidFill>
                            <a:latin typeface="Cambria Math"/>
                            <a:ea typeface="Cambria Math"/>
                          </a:rPr>
                          <m:t>𝑚</m:t>
                        </m:r>
                      </m:sup>
                      <m:e>
                        <m:r>
                          <a:rPr lang="en-IN" b="0" i="1" smtClean="0">
                            <a:solidFill>
                              <a:srgbClr val="0033CC"/>
                            </a:solidFill>
                            <a:latin typeface="Cambria Math"/>
                            <a:ea typeface="Cambria Math"/>
                          </a:rPr>
                          <m:t>(</m:t>
                        </m:r>
                        <m:sSup>
                          <m:sSupPr>
                            <m:ctrlPr>
                              <a:rPr lang="en-IN" b="0" i="1" smtClean="0">
                                <a:solidFill>
                                  <a:srgbClr val="0033CC"/>
                                </a:solidFill>
                                <a:latin typeface="Cambria Math" panose="02040503050406030204" pitchFamily="18" charset="0"/>
                                <a:ea typeface="Cambria Math"/>
                              </a:rPr>
                            </m:ctrlPr>
                          </m:sSupPr>
                          <m:e>
                            <m:r>
                              <a:rPr lang="en-IN" b="0" i="1" smtClean="0">
                                <a:solidFill>
                                  <a:srgbClr val="0033CC"/>
                                </a:solidFill>
                                <a:latin typeface="Cambria Math"/>
                                <a:ea typeface="Cambria Math"/>
                              </a:rPr>
                              <m:t>𝑦</m:t>
                            </m:r>
                          </m:e>
                          <m:sup>
                            <m:d>
                              <m:dPr>
                                <m:ctrlPr>
                                  <a:rPr lang="en-IN" b="0" i="1" smtClean="0">
                                    <a:solidFill>
                                      <a:srgbClr val="0033CC"/>
                                    </a:solidFill>
                                    <a:latin typeface="Cambria Math" panose="02040503050406030204" pitchFamily="18" charset="0"/>
                                    <a:ea typeface="Cambria Math"/>
                                  </a:rPr>
                                </m:ctrlPr>
                              </m:dPr>
                              <m:e>
                                <m:r>
                                  <a:rPr lang="en-IN" b="0" i="1" smtClean="0">
                                    <a:solidFill>
                                      <a:srgbClr val="0033CC"/>
                                    </a:solidFill>
                                    <a:latin typeface="Cambria Math"/>
                                    <a:ea typeface="Cambria Math"/>
                                  </a:rPr>
                                  <m:t>𝑖</m:t>
                                </m:r>
                              </m:e>
                            </m:d>
                          </m:sup>
                        </m:sSup>
                        <m:r>
                          <a:rPr lang="en-IN" b="0" i="1" smtClean="0">
                            <a:solidFill>
                              <a:srgbClr val="0033CC"/>
                            </a:solidFill>
                            <a:latin typeface="Cambria Math"/>
                            <a:ea typeface="Cambria Math"/>
                          </a:rPr>
                          <m:t>−</m:t>
                        </m:r>
                        <m:r>
                          <a:rPr lang="en-IN" b="0" i="1" smtClean="0">
                            <a:solidFill>
                              <a:srgbClr val="0033CC"/>
                            </a:solidFill>
                            <a:latin typeface="Cambria Math"/>
                            <a:ea typeface="Cambria Math"/>
                          </a:rPr>
                          <m:t>h</m:t>
                        </m:r>
                        <m:d>
                          <m:dPr>
                            <m:ctrlPr>
                              <a:rPr lang="en-IN" b="0" i="1" smtClean="0">
                                <a:solidFill>
                                  <a:srgbClr val="0033CC"/>
                                </a:solidFill>
                                <a:latin typeface="Cambria Math" panose="02040503050406030204" pitchFamily="18" charset="0"/>
                                <a:ea typeface="Cambria Math"/>
                              </a:rPr>
                            </m:ctrlPr>
                          </m:dPr>
                          <m:e>
                            <m:sSup>
                              <m:sSupPr>
                                <m:ctrlPr>
                                  <a:rPr lang="en-IN" b="0" i="1" smtClean="0">
                                    <a:solidFill>
                                      <a:srgbClr val="0033CC"/>
                                    </a:solidFill>
                                    <a:latin typeface="Cambria Math" panose="02040503050406030204" pitchFamily="18" charset="0"/>
                                    <a:ea typeface="Cambria Math"/>
                                  </a:rPr>
                                </m:ctrlPr>
                              </m:sSupPr>
                              <m:e>
                                <m:r>
                                  <a:rPr lang="en-IN" b="0" i="1" smtClean="0">
                                    <a:solidFill>
                                      <a:srgbClr val="0033CC"/>
                                    </a:solidFill>
                                    <a:latin typeface="Cambria Math"/>
                                    <a:ea typeface="Cambria Math"/>
                                  </a:rPr>
                                  <m:t>𝑥</m:t>
                                </m:r>
                              </m:e>
                              <m:sup>
                                <m:d>
                                  <m:dPr>
                                    <m:ctrlPr>
                                      <a:rPr lang="en-IN" b="0" i="1" smtClean="0">
                                        <a:solidFill>
                                          <a:srgbClr val="0033CC"/>
                                        </a:solidFill>
                                        <a:latin typeface="Cambria Math" panose="02040503050406030204" pitchFamily="18" charset="0"/>
                                        <a:ea typeface="Cambria Math"/>
                                      </a:rPr>
                                    </m:ctrlPr>
                                  </m:dPr>
                                  <m:e>
                                    <m:r>
                                      <a:rPr lang="en-IN" b="0" i="1" smtClean="0">
                                        <a:solidFill>
                                          <a:srgbClr val="0033CC"/>
                                        </a:solidFill>
                                        <a:latin typeface="Cambria Math"/>
                                        <a:ea typeface="Cambria Math"/>
                                      </a:rPr>
                                      <m:t>𝑖</m:t>
                                    </m:r>
                                  </m:e>
                                </m:d>
                              </m:sup>
                            </m:sSup>
                          </m:e>
                        </m:d>
                        <m:r>
                          <a:rPr lang="en-IN" b="0" i="1" smtClean="0">
                            <a:solidFill>
                              <a:srgbClr val="0033CC"/>
                            </a:solidFill>
                            <a:latin typeface="Cambria Math"/>
                            <a:ea typeface="Cambria Math"/>
                          </a:rPr>
                          <m:t>) </m:t>
                        </m:r>
                      </m:e>
                    </m:nary>
                    <m:sSup>
                      <m:sSupPr>
                        <m:ctrlPr>
                          <a:rPr lang="en-IN" b="0" i="1" smtClean="0">
                            <a:solidFill>
                              <a:srgbClr val="0033CC"/>
                            </a:solidFill>
                            <a:latin typeface="Cambria Math" panose="02040503050406030204" pitchFamily="18" charset="0"/>
                            <a:ea typeface="Cambria Math"/>
                          </a:rPr>
                        </m:ctrlPr>
                      </m:sSupPr>
                      <m:e>
                        <m:sSub>
                          <m:sSubPr>
                            <m:ctrlPr>
                              <a:rPr lang="en-IN" b="0" i="1" smtClean="0">
                                <a:solidFill>
                                  <a:srgbClr val="0033CC"/>
                                </a:solidFill>
                                <a:latin typeface="Cambria Math" panose="02040503050406030204" pitchFamily="18" charset="0"/>
                                <a:ea typeface="Cambria Math"/>
                              </a:rPr>
                            </m:ctrlPr>
                          </m:sSubPr>
                          <m:e>
                            <m:r>
                              <a:rPr lang="en-IN" b="0" i="1" smtClean="0">
                                <a:solidFill>
                                  <a:srgbClr val="0033CC"/>
                                </a:solidFill>
                                <a:latin typeface="Cambria Math"/>
                                <a:ea typeface="Cambria Math"/>
                              </a:rPr>
                              <m:t>𝑥</m:t>
                            </m:r>
                          </m:e>
                          <m:sub>
                            <m:r>
                              <a:rPr lang="en-IN" b="0" i="1" smtClean="0">
                                <a:solidFill>
                                  <a:srgbClr val="0033CC"/>
                                </a:solidFill>
                                <a:latin typeface="Cambria Math"/>
                                <a:ea typeface="Cambria Math"/>
                              </a:rPr>
                              <m:t>𝑗</m:t>
                            </m:r>
                          </m:sub>
                        </m:sSub>
                      </m:e>
                      <m:sup>
                        <m:r>
                          <a:rPr lang="en-IN" b="0" i="1" smtClean="0">
                            <a:solidFill>
                              <a:srgbClr val="0033CC"/>
                            </a:solidFill>
                            <a:latin typeface="Cambria Math"/>
                            <a:ea typeface="Cambria Math"/>
                          </a:rPr>
                          <m:t>(</m:t>
                        </m:r>
                        <m:r>
                          <a:rPr lang="en-IN" b="0" i="1" smtClean="0">
                            <a:solidFill>
                              <a:srgbClr val="0033CC"/>
                            </a:solidFill>
                            <a:latin typeface="Cambria Math"/>
                            <a:ea typeface="Cambria Math"/>
                          </a:rPr>
                          <m:t>𝑖</m:t>
                        </m:r>
                        <m:r>
                          <a:rPr lang="en-IN" b="0" i="1" smtClean="0">
                            <a:solidFill>
                              <a:srgbClr val="0033CC"/>
                            </a:solidFill>
                            <a:latin typeface="Cambria Math"/>
                            <a:ea typeface="Cambria Math"/>
                          </a:rPr>
                          <m:t>)</m:t>
                        </m:r>
                      </m:sup>
                    </m:sSup>
                  </m:oMath>
                </a14:m>
                <a:endParaRPr lang="en-US" dirty="0"/>
              </a:p>
              <a:p>
                <a:pPr marL="0" indent="0">
                  <a:buNone/>
                </a:pP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24400"/>
              </a:xfrm>
              <a:blipFill>
                <a:blip r:embed="rId2"/>
                <a:stretch>
                  <a:fillRect l="-1852" t="-16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295400" y="2590800"/>
            <a:ext cx="67467" cy="157500"/>
          </a:xfrm>
          <a:prstGeom prst="rect">
            <a:avLst/>
          </a:prstGeom>
        </p:spPr>
      </p:pic>
    </p:spTree>
    <p:extLst>
      <p:ext uri="{BB962C8B-B14F-4D97-AF65-F5344CB8AC3E}">
        <p14:creationId xmlns:p14="http://schemas.microsoft.com/office/powerpoint/2010/main" val="3917141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E1E4-9221-4B0C-9E1E-E79EAF6A9033}"/>
              </a:ext>
            </a:extLst>
          </p:cNvPr>
          <p:cNvSpPr>
            <a:spLocks noGrp="1"/>
          </p:cNvSpPr>
          <p:nvPr>
            <p:ph type="title"/>
          </p:nvPr>
        </p:nvSpPr>
        <p:spPr>
          <a:xfrm>
            <a:off x="1979712" y="274638"/>
            <a:ext cx="6707088" cy="1325562"/>
          </a:xfrm>
        </p:spPr>
        <p:txBody>
          <a:bodyPr>
            <a:normAutofit/>
          </a:bodyPr>
          <a:lstStyle/>
          <a:p>
            <a:r>
              <a:rPr lang="en" sz="3600" b="1" dirty="0">
                <a:latin typeface="Times New Roman" pitchFamily="18" charset="0"/>
                <a:cs typeface="Times New Roman" pitchFamily="18" charset="0"/>
              </a:rPr>
              <a:t>Linear regression with one variable using gradient descent</a:t>
            </a:r>
            <a:endParaRPr lang="en-IN" sz="3600" b="1" dirty="0">
              <a:latin typeface="Times New Roman" pitchFamily="18" charset="0"/>
              <a:cs typeface="Times New Roman" pitchFamily="18" charset="0"/>
            </a:endParaRPr>
          </a:p>
        </p:txBody>
      </p:sp>
      <p:pic>
        <p:nvPicPr>
          <p:cNvPr id="9" name="Content Placeholder 8">
            <a:extLst>
              <a:ext uri="{FF2B5EF4-FFF2-40B4-BE49-F238E27FC236}">
                <a16:creationId xmlns:a16="http://schemas.microsoft.com/office/drawing/2014/main" id="{AD35F8BF-9312-48C5-86C6-A3EE57EA7210}"/>
              </a:ext>
            </a:extLst>
          </p:cNvPr>
          <p:cNvPicPr>
            <a:picLocks noGrp="1" noChangeAspect="1"/>
          </p:cNvPicPr>
          <p:nvPr>
            <p:ph idx="1"/>
          </p:nvPr>
        </p:nvPicPr>
        <p:blipFill rotWithShape="1">
          <a:blip r:embed="rId2"/>
          <a:srcRect r="3626" b="1940"/>
          <a:stretch/>
        </p:blipFill>
        <p:spPr>
          <a:xfrm>
            <a:off x="457200" y="1917629"/>
            <a:ext cx="7931224" cy="3815627"/>
          </a:xfrm>
        </p:spPr>
      </p:pic>
      <p:sp>
        <p:nvSpPr>
          <p:cNvPr id="4" name="Footer Placeholder 3">
            <a:extLst>
              <a:ext uri="{FF2B5EF4-FFF2-40B4-BE49-F238E27FC236}">
                <a16:creationId xmlns:a16="http://schemas.microsoft.com/office/drawing/2014/main" id="{16D2C4AC-7A8C-4344-B544-FF46339CD25E}"/>
              </a:ext>
            </a:extLst>
          </p:cNvPr>
          <p:cNvSpPr>
            <a:spLocks noGrp="1"/>
          </p:cNvSpPr>
          <p:nvPr>
            <p:ph type="ftr" sz="quarter" idx="11"/>
          </p:nvPr>
        </p:nvSpPr>
        <p:spPr>
          <a:xfrm>
            <a:off x="3124200" y="6356350"/>
            <a:ext cx="3968080"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9574B36D-A8AF-4B14-B13E-575CEF0296F4}"/>
              </a:ext>
            </a:extLst>
          </p:cNvPr>
          <p:cNvSpPr>
            <a:spLocks noGrp="1"/>
          </p:cNvSpPr>
          <p:nvPr>
            <p:ph type="sldNum" sz="quarter" idx="12"/>
          </p:nvPr>
        </p:nvSpPr>
        <p:spPr/>
        <p:txBody>
          <a:bodyPr/>
          <a:lstStyle/>
          <a:p>
            <a:fld id="{BB055922-87EB-483D-8474-2C9330A0D922}" type="slidenum">
              <a:rPr lang="en-US" smtClean="0"/>
              <a:t>67</a:t>
            </a:fld>
            <a:endParaRPr lang="en-US"/>
          </a:p>
        </p:txBody>
      </p:sp>
      <p:pic>
        <p:nvPicPr>
          <p:cNvPr id="7" name="Picture 6" descr="Related image">
            <a:extLst>
              <a:ext uri="{FF2B5EF4-FFF2-40B4-BE49-F238E27FC236}">
                <a16:creationId xmlns:a16="http://schemas.microsoft.com/office/drawing/2014/main" id="{3418E0A5-4E7D-4846-8A42-FFA3299D1179}"/>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605254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8AA7B-D2DE-4100-BED3-FEA248D93A8C}"/>
              </a:ext>
            </a:extLst>
          </p:cNvPr>
          <p:cNvSpPr>
            <a:spLocks noGrp="1"/>
          </p:cNvSpPr>
          <p:nvPr>
            <p:ph type="title"/>
          </p:nvPr>
        </p:nvSpPr>
        <p:spPr>
          <a:xfrm>
            <a:off x="2411760" y="274638"/>
            <a:ext cx="6275040" cy="1426170"/>
          </a:xfrm>
        </p:spPr>
        <p:txBody>
          <a:bodyPr>
            <a:normAutofit/>
          </a:bodyPr>
          <a:lstStyle/>
          <a:p>
            <a:r>
              <a:rPr lang="en" sz="3600" b="1" dirty="0">
                <a:latin typeface="Times New Roman" pitchFamily="18" charset="0"/>
                <a:cs typeface="Times New Roman" pitchFamily="18" charset="0"/>
              </a:rPr>
              <a:t>Linear regression with one variable using gradient descent</a:t>
            </a:r>
            <a:endParaRPr lang="en-IN" sz="3600" dirty="0"/>
          </a:p>
        </p:txBody>
      </p:sp>
      <p:pic>
        <p:nvPicPr>
          <p:cNvPr id="7" name="Content Placeholder 6">
            <a:extLst>
              <a:ext uri="{FF2B5EF4-FFF2-40B4-BE49-F238E27FC236}">
                <a16:creationId xmlns:a16="http://schemas.microsoft.com/office/drawing/2014/main" id="{7722E580-0443-46EC-951C-9C2C48FB197A}"/>
              </a:ext>
            </a:extLst>
          </p:cNvPr>
          <p:cNvPicPr>
            <a:picLocks noGrp="1" noChangeAspect="1"/>
          </p:cNvPicPr>
          <p:nvPr>
            <p:ph idx="1"/>
          </p:nvPr>
        </p:nvPicPr>
        <p:blipFill>
          <a:blip r:embed="rId2"/>
          <a:stretch>
            <a:fillRect/>
          </a:stretch>
        </p:blipFill>
        <p:spPr>
          <a:xfrm>
            <a:off x="457200" y="1796951"/>
            <a:ext cx="8229600" cy="4132460"/>
          </a:xfrm>
        </p:spPr>
      </p:pic>
      <p:sp>
        <p:nvSpPr>
          <p:cNvPr id="4" name="Footer Placeholder 3">
            <a:extLst>
              <a:ext uri="{FF2B5EF4-FFF2-40B4-BE49-F238E27FC236}">
                <a16:creationId xmlns:a16="http://schemas.microsoft.com/office/drawing/2014/main" id="{AC21AF89-740F-4644-9048-08826BAC8069}"/>
              </a:ext>
            </a:extLst>
          </p:cNvPr>
          <p:cNvSpPr>
            <a:spLocks noGrp="1"/>
          </p:cNvSpPr>
          <p:nvPr>
            <p:ph type="ftr" sz="quarter" idx="11"/>
          </p:nvPr>
        </p:nvSpPr>
        <p:spPr>
          <a:xfrm>
            <a:off x="3124200" y="6356350"/>
            <a:ext cx="4112096"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712AB274-C640-4F90-8802-DCD518A84408}"/>
              </a:ext>
            </a:extLst>
          </p:cNvPr>
          <p:cNvSpPr>
            <a:spLocks noGrp="1"/>
          </p:cNvSpPr>
          <p:nvPr>
            <p:ph type="sldNum" sz="quarter" idx="12"/>
          </p:nvPr>
        </p:nvSpPr>
        <p:spPr/>
        <p:txBody>
          <a:bodyPr/>
          <a:lstStyle/>
          <a:p>
            <a:fld id="{BB055922-87EB-483D-8474-2C9330A0D922}" type="slidenum">
              <a:rPr lang="en-US" smtClean="0"/>
              <a:t>68</a:t>
            </a:fld>
            <a:endParaRPr lang="en-US"/>
          </a:p>
        </p:txBody>
      </p:sp>
      <p:pic>
        <p:nvPicPr>
          <p:cNvPr id="9" name="Picture 8" descr="Related image">
            <a:extLst>
              <a:ext uri="{FF2B5EF4-FFF2-40B4-BE49-F238E27FC236}">
                <a16:creationId xmlns:a16="http://schemas.microsoft.com/office/drawing/2014/main" id="{05971D09-03EB-431C-B03E-5AA13A16EE62}"/>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235757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AE47-A32C-4B88-9F42-5EF9B9E74118}"/>
              </a:ext>
            </a:extLst>
          </p:cNvPr>
          <p:cNvSpPr>
            <a:spLocks noGrp="1"/>
          </p:cNvSpPr>
          <p:nvPr>
            <p:ph type="title"/>
          </p:nvPr>
        </p:nvSpPr>
        <p:spPr>
          <a:xfrm>
            <a:off x="2339752" y="274637"/>
            <a:ext cx="6347048" cy="1522313"/>
          </a:xfrm>
        </p:spPr>
        <p:txBody>
          <a:bodyPr>
            <a:normAutofit/>
          </a:bodyPr>
          <a:lstStyle/>
          <a:p>
            <a:r>
              <a:rPr lang="en" sz="3600" b="1" dirty="0">
                <a:latin typeface="Times New Roman" pitchFamily="18" charset="0"/>
                <a:cs typeface="Times New Roman" pitchFamily="18" charset="0"/>
              </a:rPr>
              <a:t>Linear regression with one variable using gradient descent</a:t>
            </a:r>
            <a:endParaRPr lang="en-IN" sz="3600" dirty="0"/>
          </a:p>
        </p:txBody>
      </p:sp>
      <p:pic>
        <p:nvPicPr>
          <p:cNvPr id="7" name="Content Placeholder 6">
            <a:extLst>
              <a:ext uri="{FF2B5EF4-FFF2-40B4-BE49-F238E27FC236}">
                <a16:creationId xmlns:a16="http://schemas.microsoft.com/office/drawing/2014/main" id="{A3ABFBE0-6E20-463A-9593-A42ED8BDF1E0}"/>
              </a:ext>
            </a:extLst>
          </p:cNvPr>
          <p:cNvPicPr>
            <a:picLocks noGrp="1" noChangeAspect="1"/>
          </p:cNvPicPr>
          <p:nvPr>
            <p:ph idx="1"/>
          </p:nvPr>
        </p:nvPicPr>
        <p:blipFill>
          <a:blip r:embed="rId2"/>
          <a:stretch>
            <a:fillRect/>
          </a:stretch>
        </p:blipFill>
        <p:spPr>
          <a:xfrm>
            <a:off x="457200" y="1796951"/>
            <a:ext cx="8229600" cy="4132460"/>
          </a:xfrm>
        </p:spPr>
      </p:pic>
      <p:sp>
        <p:nvSpPr>
          <p:cNvPr id="4" name="Footer Placeholder 3">
            <a:extLst>
              <a:ext uri="{FF2B5EF4-FFF2-40B4-BE49-F238E27FC236}">
                <a16:creationId xmlns:a16="http://schemas.microsoft.com/office/drawing/2014/main" id="{76D61B1C-A410-4C12-A2F0-FCE28F7E227D}"/>
              </a:ext>
            </a:extLst>
          </p:cNvPr>
          <p:cNvSpPr>
            <a:spLocks noGrp="1"/>
          </p:cNvSpPr>
          <p:nvPr>
            <p:ph type="ftr" sz="quarter" idx="11"/>
          </p:nvPr>
        </p:nvSpPr>
        <p:spPr>
          <a:xfrm>
            <a:off x="3124200" y="6356350"/>
            <a:ext cx="4040088"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C05A13F1-9DCE-4C69-AD67-3308B9A771CB}"/>
              </a:ext>
            </a:extLst>
          </p:cNvPr>
          <p:cNvSpPr>
            <a:spLocks noGrp="1"/>
          </p:cNvSpPr>
          <p:nvPr>
            <p:ph type="sldNum" sz="quarter" idx="12"/>
          </p:nvPr>
        </p:nvSpPr>
        <p:spPr/>
        <p:txBody>
          <a:bodyPr/>
          <a:lstStyle/>
          <a:p>
            <a:fld id="{BB055922-87EB-483D-8474-2C9330A0D922}" type="slidenum">
              <a:rPr lang="en-US" smtClean="0"/>
              <a:t>69</a:t>
            </a:fld>
            <a:endParaRPr lang="en-US"/>
          </a:p>
        </p:txBody>
      </p:sp>
      <p:pic>
        <p:nvPicPr>
          <p:cNvPr id="9" name="Picture 8" descr="Related image">
            <a:extLst>
              <a:ext uri="{FF2B5EF4-FFF2-40B4-BE49-F238E27FC236}">
                <a16:creationId xmlns:a16="http://schemas.microsoft.com/office/drawing/2014/main" id="{A6CA3CDD-5A4D-496F-83CA-9FCBA163A9D9}"/>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86757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626E-CC57-4AA9-8523-C26A1D33A8A6}"/>
              </a:ext>
            </a:extLst>
          </p:cNvPr>
          <p:cNvSpPr>
            <a:spLocks noGrp="1"/>
          </p:cNvSpPr>
          <p:nvPr>
            <p:ph type="title"/>
          </p:nvPr>
        </p:nvSpPr>
        <p:spPr>
          <a:xfrm>
            <a:off x="2051720" y="58881"/>
            <a:ext cx="6707088" cy="1143000"/>
          </a:xfrm>
        </p:spPr>
        <p:txBody>
          <a:bodyPr>
            <a:noAutofit/>
          </a:bodyPr>
          <a:lstStyle/>
          <a:p>
            <a:r>
              <a:rPr lang="en-US" sz="3600" b="1" dirty="0">
                <a:latin typeface="Times New Roman" pitchFamily="18" charset="0"/>
                <a:cs typeface="Times New Roman" pitchFamily="18" charset="0"/>
              </a:rPr>
              <a:t>Importance of Machine Learning</a:t>
            </a:r>
            <a:endParaRPr lang="en-IN" sz="3600" b="1" dirty="0"/>
          </a:p>
        </p:txBody>
      </p:sp>
      <p:sp>
        <p:nvSpPr>
          <p:cNvPr id="3" name="Content Placeholder 2">
            <a:extLst>
              <a:ext uri="{FF2B5EF4-FFF2-40B4-BE49-F238E27FC236}">
                <a16:creationId xmlns:a16="http://schemas.microsoft.com/office/drawing/2014/main" id="{866D5644-EC94-4D17-9AE7-E0D768AB6E07}"/>
              </a:ext>
            </a:extLst>
          </p:cNvPr>
          <p:cNvSpPr>
            <a:spLocks noGrp="1"/>
          </p:cNvSpPr>
          <p:nvPr>
            <p:ph idx="1"/>
          </p:nvPr>
        </p:nvSpPr>
        <p:spPr/>
        <p:txBody>
          <a:bodyPr>
            <a:normAutofit lnSpcReduction="10000"/>
          </a:bodyPr>
          <a:lstStyle/>
          <a:p>
            <a:pPr marL="560070" indent="-514350" algn="just">
              <a:buFont typeface="+mj-lt"/>
              <a:buAutoNum type="arabicPeriod"/>
            </a:pPr>
            <a:r>
              <a:rPr lang="en-US" sz="2800" dirty="0">
                <a:latin typeface="Times New Roman" pitchFamily="18" charset="0"/>
                <a:cs typeface="Times New Roman" pitchFamily="18" charset="0"/>
              </a:rPr>
              <a:t>Some tasks cannot be defined well, except by examples (e.g., recognizing people).</a:t>
            </a:r>
          </a:p>
          <a:p>
            <a:pPr marL="560070" indent="-514350" algn="just">
              <a:buFont typeface="+mj-lt"/>
              <a:buAutoNum type="arabicPeriod"/>
            </a:pPr>
            <a:endParaRPr lang="en-US" sz="2800" dirty="0">
              <a:latin typeface="Times New Roman" pitchFamily="18" charset="0"/>
              <a:cs typeface="Times New Roman" pitchFamily="18" charset="0"/>
            </a:endParaRPr>
          </a:p>
          <a:p>
            <a:pPr marL="560070" indent="-514350" algn="just">
              <a:buFont typeface="+mj-lt"/>
              <a:buAutoNum type="arabicPeriod"/>
            </a:pPr>
            <a:r>
              <a:rPr lang="en-US" sz="2800" dirty="0">
                <a:latin typeface="Times New Roman" pitchFamily="18" charset="0"/>
                <a:cs typeface="Times New Roman" pitchFamily="18" charset="0"/>
              </a:rPr>
              <a:t>Relationships and correlations can be hidden within large amounts of data. Machine Learning/Data Mining may be able to find these relationships.</a:t>
            </a:r>
          </a:p>
          <a:p>
            <a:pPr marL="560070" indent="-514350" algn="just">
              <a:buFont typeface="+mj-lt"/>
              <a:buAutoNum type="arabicPeriod"/>
            </a:pPr>
            <a:endParaRPr lang="en-US" sz="2800" dirty="0">
              <a:latin typeface="Times New Roman" pitchFamily="18" charset="0"/>
              <a:cs typeface="Times New Roman" pitchFamily="18" charset="0"/>
            </a:endParaRPr>
          </a:p>
          <a:p>
            <a:pPr marL="560070" indent="-514350" algn="just">
              <a:buFont typeface="+mj-lt"/>
              <a:buAutoNum type="arabicPeriod"/>
            </a:pPr>
            <a:r>
              <a:rPr lang="en-US" sz="2800" dirty="0">
                <a:latin typeface="Times New Roman" pitchFamily="18" charset="0"/>
                <a:cs typeface="Times New Roman" pitchFamily="18" charset="0"/>
              </a:rPr>
              <a:t>Human designers often produce machines that do not work as well as desired in the environments in which they are used.</a:t>
            </a:r>
          </a:p>
          <a:p>
            <a:endParaRPr lang="en-IN" dirty="0"/>
          </a:p>
        </p:txBody>
      </p:sp>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dirty="0"/>
              <a:t>&lt;BCSC0701&gt; &lt; &lt; Introduction to Machine Learning &gt;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6" name="Picture 5" descr="Related image">
            <a:extLst>
              <a:ext uri="{FF2B5EF4-FFF2-40B4-BE49-F238E27FC236}">
                <a16:creationId xmlns:a16="http://schemas.microsoft.com/office/drawing/2014/main" id="{5D8A9002-8DD2-45A4-BCB8-AA952B354354}"/>
              </a:ext>
            </a:extLst>
          </p:cNvPr>
          <p:cNvPicPr/>
          <p:nvPr/>
        </p:nvPicPr>
        <p:blipFill>
          <a:blip r:embed="rId2"/>
          <a:srcRect l="3793" t="21970" r="3781" b="23464"/>
          <a:stretch>
            <a:fillRect/>
          </a:stretch>
        </p:blipFill>
        <p:spPr bwMode="auto">
          <a:xfrm>
            <a:off x="179512" y="216381"/>
            <a:ext cx="1622550" cy="828000"/>
          </a:xfrm>
          <a:prstGeom prst="rect">
            <a:avLst/>
          </a:prstGeom>
          <a:noFill/>
          <a:ln w="9525">
            <a:noFill/>
            <a:miter lim="800000"/>
            <a:headEnd/>
            <a:tailEnd/>
          </a:ln>
        </p:spPr>
      </p:pic>
    </p:spTree>
    <p:extLst>
      <p:ext uri="{BB962C8B-B14F-4D97-AF65-F5344CB8AC3E}">
        <p14:creationId xmlns:p14="http://schemas.microsoft.com/office/powerpoint/2010/main" val="650762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E9D08-7BD7-4AEA-98F7-98FDB53DB6EF}"/>
              </a:ext>
            </a:extLst>
          </p:cNvPr>
          <p:cNvSpPr>
            <a:spLocks noGrp="1"/>
          </p:cNvSpPr>
          <p:nvPr>
            <p:ph type="title"/>
          </p:nvPr>
        </p:nvSpPr>
        <p:spPr>
          <a:xfrm>
            <a:off x="2627784" y="274638"/>
            <a:ext cx="6059016" cy="953707"/>
          </a:xfrm>
        </p:spPr>
        <p:txBody>
          <a:bodyPr/>
          <a:lstStyle/>
          <a:p>
            <a:r>
              <a:rPr lang="en-IN" sz="3600" b="1" dirty="0">
                <a:latin typeface="Times New Roman" pitchFamily="18" charset="0"/>
                <a:cs typeface="Times New Roman" pitchFamily="18" charset="0"/>
              </a:rPr>
              <a:t>Analysis</a:t>
            </a:r>
          </a:p>
        </p:txBody>
      </p:sp>
      <p:pic>
        <p:nvPicPr>
          <p:cNvPr id="7" name="Content Placeholder 6">
            <a:extLst>
              <a:ext uri="{FF2B5EF4-FFF2-40B4-BE49-F238E27FC236}">
                <a16:creationId xmlns:a16="http://schemas.microsoft.com/office/drawing/2014/main" id="{93598280-7AF5-404A-97BE-670D1B611DDB}"/>
              </a:ext>
            </a:extLst>
          </p:cNvPr>
          <p:cNvPicPr>
            <a:picLocks noGrp="1" noChangeAspect="1"/>
          </p:cNvPicPr>
          <p:nvPr>
            <p:ph idx="1"/>
          </p:nvPr>
        </p:nvPicPr>
        <p:blipFill>
          <a:blip r:embed="rId2"/>
          <a:stretch>
            <a:fillRect/>
          </a:stretch>
        </p:blipFill>
        <p:spPr>
          <a:xfrm>
            <a:off x="457200" y="1941176"/>
            <a:ext cx="8229600" cy="3844011"/>
          </a:xfrm>
        </p:spPr>
      </p:pic>
      <p:sp>
        <p:nvSpPr>
          <p:cNvPr id="4" name="Footer Placeholder 3">
            <a:extLst>
              <a:ext uri="{FF2B5EF4-FFF2-40B4-BE49-F238E27FC236}">
                <a16:creationId xmlns:a16="http://schemas.microsoft.com/office/drawing/2014/main" id="{70EA47AD-98D5-403B-B5EE-E6384990E83B}"/>
              </a:ext>
            </a:extLst>
          </p:cNvPr>
          <p:cNvSpPr>
            <a:spLocks noGrp="1"/>
          </p:cNvSpPr>
          <p:nvPr>
            <p:ph type="ftr" sz="quarter" idx="11"/>
          </p:nvPr>
        </p:nvSpPr>
        <p:spPr>
          <a:xfrm>
            <a:off x="3124200" y="6356350"/>
            <a:ext cx="4040088" cy="365125"/>
          </a:xfrm>
        </p:spPr>
        <p:txBody>
          <a:bodyPr/>
          <a:lstStyle/>
          <a:p>
            <a:r>
              <a:rPr lang="en-GB" dirty="0"/>
              <a:t>&lt; BCSC0701 &gt; &lt; Introduction to Machine Learning &gt;</a:t>
            </a:r>
            <a:endParaRPr lang="en-US" dirty="0"/>
          </a:p>
        </p:txBody>
      </p:sp>
      <p:sp>
        <p:nvSpPr>
          <p:cNvPr id="5" name="Slide Number Placeholder 4">
            <a:extLst>
              <a:ext uri="{FF2B5EF4-FFF2-40B4-BE49-F238E27FC236}">
                <a16:creationId xmlns:a16="http://schemas.microsoft.com/office/drawing/2014/main" id="{8916710B-1135-4AF5-8E0C-8868F1A8978B}"/>
              </a:ext>
            </a:extLst>
          </p:cNvPr>
          <p:cNvSpPr>
            <a:spLocks noGrp="1"/>
          </p:cNvSpPr>
          <p:nvPr>
            <p:ph type="sldNum" sz="quarter" idx="12"/>
          </p:nvPr>
        </p:nvSpPr>
        <p:spPr/>
        <p:txBody>
          <a:bodyPr/>
          <a:lstStyle/>
          <a:p>
            <a:fld id="{BB055922-87EB-483D-8474-2C9330A0D922}" type="slidenum">
              <a:rPr lang="en-US" smtClean="0"/>
              <a:t>70</a:t>
            </a:fld>
            <a:endParaRPr lang="en-US"/>
          </a:p>
        </p:txBody>
      </p:sp>
      <p:pic>
        <p:nvPicPr>
          <p:cNvPr id="9" name="Picture 8" descr="Related image">
            <a:extLst>
              <a:ext uri="{FF2B5EF4-FFF2-40B4-BE49-F238E27FC236}">
                <a16:creationId xmlns:a16="http://schemas.microsoft.com/office/drawing/2014/main" id="{CC2C0176-1815-46DA-98E2-9AFC36C2D0A6}"/>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96677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406D-CF39-46E7-B786-2E1937A693E5}"/>
              </a:ext>
            </a:extLst>
          </p:cNvPr>
          <p:cNvSpPr>
            <a:spLocks noGrp="1"/>
          </p:cNvSpPr>
          <p:nvPr>
            <p:ph type="title"/>
          </p:nvPr>
        </p:nvSpPr>
        <p:spPr>
          <a:xfrm>
            <a:off x="2627784" y="274638"/>
            <a:ext cx="6059016" cy="994122"/>
          </a:xfrm>
        </p:spPr>
        <p:txBody>
          <a:bodyPr>
            <a:normAutofit/>
          </a:bodyPr>
          <a:lstStyle/>
          <a:p>
            <a:r>
              <a:rPr lang="en-IN" sz="3600" b="1" dirty="0">
                <a:latin typeface="Times New Roman" pitchFamily="18" charset="0"/>
                <a:cs typeface="Times New Roman" pitchFamily="18" charset="0"/>
              </a:rPr>
              <a:t>Analysis</a:t>
            </a:r>
            <a:endParaRPr lang="en-IN" sz="3600" dirty="0"/>
          </a:p>
        </p:txBody>
      </p:sp>
      <p:pic>
        <p:nvPicPr>
          <p:cNvPr id="7" name="Content Placeholder 6">
            <a:extLst>
              <a:ext uri="{FF2B5EF4-FFF2-40B4-BE49-F238E27FC236}">
                <a16:creationId xmlns:a16="http://schemas.microsoft.com/office/drawing/2014/main" id="{35CDAABA-CB0B-4CB7-9A12-F2AD04ED484B}"/>
              </a:ext>
            </a:extLst>
          </p:cNvPr>
          <p:cNvPicPr>
            <a:picLocks noGrp="1" noChangeAspect="1"/>
          </p:cNvPicPr>
          <p:nvPr>
            <p:ph idx="1"/>
          </p:nvPr>
        </p:nvPicPr>
        <p:blipFill>
          <a:blip r:embed="rId2"/>
          <a:stretch>
            <a:fillRect/>
          </a:stretch>
        </p:blipFill>
        <p:spPr>
          <a:xfrm>
            <a:off x="457200" y="1979439"/>
            <a:ext cx="8229600" cy="3767484"/>
          </a:xfrm>
        </p:spPr>
      </p:pic>
      <p:sp>
        <p:nvSpPr>
          <p:cNvPr id="4" name="Footer Placeholder 3">
            <a:extLst>
              <a:ext uri="{FF2B5EF4-FFF2-40B4-BE49-F238E27FC236}">
                <a16:creationId xmlns:a16="http://schemas.microsoft.com/office/drawing/2014/main" id="{35E36C1A-DB48-41DD-A14F-E005FBFFE5DB}"/>
              </a:ext>
            </a:extLst>
          </p:cNvPr>
          <p:cNvSpPr>
            <a:spLocks noGrp="1"/>
          </p:cNvSpPr>
          <p:nvPr>
            <p:ph type="ftr" sz="quarter" idx="11"/>
          </p:nvPr>
        </p:nvSpPr>
        <p:spPr>
          <a:xfrm>
            <a:off x="3124200" y="6356350"/>
            <a:ext cx="4040088" cy="365125"/>
          </a:xfrm>
        </p:spPr>
        <p:txBody>
          <a:bodyPr/>
          <a:lstStyle/>
          <a:p>
            <a:r>
              <a:rPr lang="en-GB" dirty="0"/>
              <a:t>&lt;S BCSC0701 &gt; &lt; Introduction to Machine Learning &gt;</a:t>
            </a:r>
            <a:endParaRPr lang="en-US" dirty="0"/>
          </a:p>
        </p:txBody>
      </p:sp>
      <p:sp>
        <p:nvSpPr>
          <p:cNvPr id="5" name="Slide Number Placeholder 4">
            <a:extLst>
              <a:ext uri="{FF2B5EF4-FFF2-40B4-BE49-F238E27FC236}">
                <a16:creationId xmlns:a16="http://schemas.microsoft.com/office/drawing/2014/main" id="{76123EEF-2261-4247-97F1-FEA4D1F56906}"/>
              </a:ext>
            </a:extLst>
          </p:cNvPr>
          <p:cNvSpPr>
            <a:spLocks noGrp="1"/>
          </p:cNvSpPr>
          <p:nvPr>
            <p:ph type="sldNum" sz="quarter" idx="12"/>
          </p:nvPr>
        </p:nvSpPr>
        <p:spPr/>
        <p:txBody>
          <a:bodyPr/>
          <a:lstStyle/>
          <a:p>
            <a:fld id="{BB055922-87EB-483D-8474-2C9330A0D922}" type="slidenum">
              <a:rPr lang="en-US" smtClean="0"/>
              <a:t>71</a:t>
            </a:fld>
            <a:endParaRPr lang="en-US"/>
          </a:p>
        </p:txBody>
      </p:sp>
      <p:pic>
        <p:nvPicPr>
          <p:cNvPr id="9" name="Picture 8" descr="Related image">
            <a:extLst>
              <a:ext uri="{FF2B5EF4-FFF2-40B4-BE49-F238E27FC236}">
                <a16:creationId xmlns:a16="http://schemas.microsoft.com/office/drawing/2014/main" id="{5071263F-E221-44FA-AF4B-3E0040E32E63}"/>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3949908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11760" y="274638"/>
            <a:ext cx="6275040" cy="953707"/>
          </a:xfrm>
        </p:spPr>
        <p:txBody>
          <a:bodyPr>
            <a:normAutofit/>
          </a:bodyPr>
          <a:lstStyle/>
          <a:p>
            <a:r>
              <a:rPr lang="en-IN" sz="3600" b="1" dirty="0">
                <a:latin typeface="Times New Roman" pitchFamily="18" charset="0"/>
                <a:cs typeface="Times New Roman" pitchFamily="18" charset="0"/>
              </a:rPr>
              <a:t>Analysis</a:t>
            </a:r>
            <a:endParaRPr lang="en-IN" sz="3600" dirty="0"/>
          </a:p>
        </p:txBody>
      </p:sp>
      <p:pic>
        <p:nvPicPr>
          <p:cNvPr id="7" name="Content Placeholder 6">
            <a:extLst>
              <a:ext uri="{FF2B5EF4-FFF2-40B4-BE49-F238E27FC236}">
                <a16:creationId xmlns:a16="http://schemas.microsoft.com/office/drawing/2014/main" id="{3D24C6CE-F432-4D92-A7B1-6B15480E7693}"/>
              </a:ext>
            </a:extLst>
          </p:cNvPr>
          <p:cNvPicPr>
            <a:picLocks noGrp="1" noChangeAspect="1"/>
          </p:cNvPicPr>
          <p:nvPr>
            <p:ph idx="1"/>
          </p:nvPr>
        </p:nvPicPr>
        <p:blipFill>
          <a:blip r:embed="rId2"/>
          <a:stretch>
            <a:fillRect/>
          </a:stretch>
        </p:blipFill>
        <p:spPr>
          <a:xfrm>
            <a:off x="457200" y="1888195"/>
            <a:ext cx="8229600" cy="3949972"/>
          </a:xfrm>
        </p:spPr>
      </p:pic>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72</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3"/>
          <a:srcRect l="3793" t="21970" r="3781" b="23464"/>
          <a:stretch>
            <a:fillRect/>
          </a:stretch>
        </p:blipFill>
        <p:spPr bwMode="auto">
          <a:xfrm>
            <a:off x="539552" y="357311"/>
            <a:ext cx="1622550" cy="871034"/>
          </a:xfrm>
          <a:prstGeom prst="rect">
            <a:avLst/>
          </a:prstGeom>
          <a:noFill/>
          <a:ln w="9525">
            <a:noFill/>
            <a:miter lim="800000"/>
            <a:headEnd/>
            <a:tailEnd/>
          </a:ln>
        </p:spPr>
      </p:pic>
    </p:spTree>
    <p:extLst>
      <p:ext uri="{BB962C8B-B14F-4D97-AF65-F5344CB8AC3E}">
        <p14:creationId xmlns:p14="http://schemas.microsoft.com/office/powerpoint/2010/main" val="1718961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Day-18</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dirty="0"/>
              <a:t>Correlation Coefficient</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73</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3755754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Correlation</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3" name="Content Placeholder 2"/>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Correlation coefficients</a:t>
            </a:r>
            <a:r>
              <a:rPr lang="en-US" dirty="0">
                <a:latin typeface="Times New Roman" panose="02020603050405020304" pitchFamily="18" charset="0"/>
                <a:cs typeface="Times New Roman" panose="02020603050405020304" pitchFamily="18" charset="0"/>
              </a:rPr>
              <a:t> are used in statistics to measure how strong a relationship is between two variables.</a:t>
            </a:r>
          </a:p>
          <a:p>
            <a:r>
              <a:rPr lang="en-US" dirty="0">
                <a:latin typeface="Times New Roman" panose="02020603050405020304" pitchFamily="18" charset="0"/>
                <a:cs typeface="Times New Roman" panose="02020603050405020304" pitchFamily="18" charset="0"/>
              </a:rPr>
              <a:t>It lies in the range [-1,+1]</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81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Correlation</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Formula</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357117" y="2204864"/>
            <a:ext cx="4724400" cy="1409700"/>
          </a:xfrm>
          <a:prstGeom prst="rect">
            <a:avLst/>
          </a:prstGeom>
        </p:spPr>
      </p:pic>
      <p:sp>
        <p:nvSpPr>
          <p:cNvPr id="7" name="Rectangle 6"/>
          <p:cNvSpPr/>
          <p:nvPr/>
        </p:nvSpPr>
        <p:spPr>
          <a:xfrm>
            <a:off x="719572" y="3717032"/>
            <a:ext cx="7704856" cy="193899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extreme values of r will be as follows:</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indicates a strong positive relationship.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indicates a strong negative relationship.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zero indicates no relationship at all. </a:t>
            </a:r>
          </a:p>
        </p:txBody>
      </p:sp>
    </p:spTree>
    <p:extLst>
      <p:ext uri="{BB962C8B-B14F-4D97-AF65-F5344CB8AC3E}">
        <p14:creationId xmlns:p14="http://schemas.microsoft.com/office/powerpoint/2010/main" val="4044745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Correlation</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3" name="Content Placeholder 2"/>
          <p:cNvSpPr>
            <a:spLocks noGrp="1"/>
          </p:cNvSpPr>
          <p:nvPr>
            <p:ph idx="1"/>
          </p:nvPr>
        </p:nvSpPr>
        <p:spPr>
          <a:xfrm>
            <a:off x="457200" y="1228345"/>
            <a:ext cx="8229600" cy="452596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Meaning</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472620" y="1770033"/>
            <a:ext cx="8372547" cy="452431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+1 means that for every positive increase in one variable, there is a positive increase of a fixed proportion in the other. For example, shoe sizes go up in (almost) perfect correlation with foot length. </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(ii) -1 means that for every positive increase in one variable, there is a negative decrease of a fixed proportion in the other. For example, the amount of gas in a tank decreases in (almost) perfect correlation with speed. </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(iii) Zero means that for every increase, there isn’t a positive or negative increase. The two just aren’t related. </a:t>
            </a:r>
          </a:p>
        </p:txBody>
      </p:sp>
    </p:spTree>
    <p:extLst>
      <p:ext uri="{BB962C8B-B14F-4D97-AF65-F5344CB8AC3E}">
        <p14:creationId xmlns:p14="http://schemas.microsoft.com/office/powerpoint/2010/main" val="1703750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Practice</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77</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6" name="Rectangle 5"/>
          <p:cNvSpPr/>
          <p:nvPr/>
        </p:nvSpPr>
        <p:spPr>
          <a:xfrm>
            <a:off x="1115616" y="1524767"/>
            <a:ext cx="7272808" cy="5016758"/>
          </a:xfrm>
          <a:prstGeom prst="rect">
            <a:avLst/>
          </a:prstGeom>
        </p:spPr>
        <p:txBody>
          <a:bodyPr wrap="square">
            <a:spAutoFit/>
          </a:bodyPr>
          <a:lstStyle/>
          <a:p>
            <a:pPr algn="just"/>
            <a:r>
              <a:rPr lang="en-US" sz="3200" dirty="0">
                <a:latin typeface="Times New Roman" panose="02020603050405020304" pitchFamily="18" charset="0"/>
                <a:cs typeface="Times New Roman" panose="02020603050405020304" pitchFamily="18" charset="0"/>
              </a:rPr>
              <a:t>Q1. Consider a linear-regression model with N=3 and D=1 with input-output pairs as follows:</a:t>
            </a:r>
          </a:p>
          <a:p>
            <a:pPr algn="just"/>
            <a:endParaRPr lang="en-US" sz="3200" dirty="0">
              <a:latin typeface="Times New Roman" panose="02020603050405020304" pitchFamily="18" charset="0"/>
              <a:cs typeface="Times New Roman" panose="02020603050405020304" pitchFamily="18" charset="0"/>
            </a:endParaRPr>
          </a:p>
          <a:p>
            <a:pPr algn="ctr"/>
            <a:r>
              <a:rPr lang="en-US" sz="3200" b="1" dirty="0">
                <a:solidFill>
                  <a:srgbClr val="C00000"/>
                </a:solidFill>
                <a:latin typeface="Times New Roman" panose="02020603050405020304" pitchFamily="18" charset="0"/>
                <a:cs typeface="Times New Roman" panose="02020603050405020304" pitchFamily="18" charset="0"/>
              </a:rPr>
              <a:t>y1=22, x1=1, y2=3, x2=1, y3=3, x3=2</a:t>
            </a: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What is the gradient of mean-square error (MSE) with respect to β1 (when β0=0 and β1=1)? Give your answer correct to two decimal digits.</a:t>
            </a:r>
          </a:p>
        </p:txBody>
      </p:sp>
      <p:sp>
        <p:nvSpPr>
          <p:cNvPr id="3" name="TextBox 2"/>
          <p:cNvSpPr txBox="1"/>
          <p:nvPr/>
        </p:nvSpPr>
        <p:spPr>
          <a:xfrm>
            <a:off x="6188442" y="85426"/>
            <a:ext cx="2483372" cy="584775"/>
          </a:xfrm>
          <a:prstGeom prst="rect">
            <a:avLst/>
          </a:prstGeom>
          <a:noFill/>
        </p:spPr>
        <p:txBody>
          <a:bodyPr wrap="none" rtlCol="0">
            <a:spAutoFit/>
          </a:bodyPr>
          <a:lstStyle/>
          <a:p>
            <a:r>
              <a:rPr lang="en-US" sz="3200" b="1" dirty="0">
                <a:solidFill>
                  <a:schemeClr val="tx2">
                    <a:lumMod val="50000"/>
                  </a:schemeClr>
                </a:solidFill>
                <a:latin typeface="Times New Roman" panose="02020603050405020304" pitchFamily="18" charset="0"/>
                <a:cs typeface="Times New Roman" panose="02020603050405020304" pitchFamily="18" charset="0"/>
              </a:rPr>
              <a:t>Answer=1.66</a:t>
            </a:r>
          </a:p>
        </p:txBody>
      </p:sp>
    </p:spTree>
    <p:extLst>
      <p:ext uri="{BB962C8B-B14F-4D97-AF65-F5344CB8AC3E}">
        <p14:creationId xmlns:p14="http://schemas.microsoft.com/office/powerpoint/2010/main" val="29501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Practice</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683568" y="2303372"/>
            <a:ext cx="8003232" cy="1413660"/>
          </a:xfrm>
          <a:prstGeom prst="rect">
            <a:avLst/>
          </a:prstGeom>
        </p:spPr>
      </p:pic>
      <p:sp>
        <p:nvSpPr>
          <p:cNvPr id="7" name="TextBox 6"/>
          <p:cNvSpPr txBox="1"/>
          <p:nvPr/>
        </p:nvSpPr>
        <p:spPr>
          <a:xfrm>
            <a:off x="458207" y="1484784"/>
            <a:ext cx="788999"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Q2.</a:t>
            </a:r>
          </a:p>
        </p:txBody>
      </p:sp>
    </p:spTree>
    <p:extLst>
      <p:ext uri="{BB962C8B-B14F-4D97-AF65-F5344CB8AC3E}">
        <p14:creationId xmlns:p14="http://schemas.microsoft.com/office/powerpoint/2010/main" val="1840679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Practice</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7" name="TextBox 6"/>
          <p:cNvSpPr txBox="1"/>
          <p:nvPr/>
        </p:nvSpPr>
        <p:spPr>
          <a:xfrm>
            <a:off x="458207" y="1484784"/>
            <a:ext cx="788999"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Q3.</a:t>
            </a:r>
          </a:p>
        </p:txBody>
      </p:sp>
      <p:pic>
        <p:nvPicPr>
          <p:cNvPr id="8" name="Picture 7"/>
          <p:cNvPicPr>
            <a:picLocks noChangeAspect="1"/>
          </p:cNvPicPr>
          <p:nvPr/>
        </p:nvPicPr>
        <p:blipFill>
          <a:blip r:embed="rId3"/>
          <a:stretch>
            <a:fillRect/>
          </a:stretch>
        </p:blipFill>
        <p:spPr>
          <a:xfrm>
            <a:off x="755576" y="2388209"/>
            <a:ext cx="7829550" cy="1352550"/>
          </a:xfrm>
          <a:prstGeom prst="rect">
            <a:avLst/>
          </a:prstGeom>
        </p:spPr>
      </p:pic>
    </p:spTree>
    <p:extLst>
      <p:ext uri="{BB962C8B-B14F-4D97-AF65-F5344CB8AC3E}">
        <p14:creationId xmlns:p14="http://schemas.microsoft.com/office/powerpoint/2010/main" val="1392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fontScale="90000"/>
          </a:bodyPr>
          <a:lstStyle/>
          <a:p>
            <a:r>
              <a:rPr lang="en-US" sz="3600" b="1" dirty="0">
                <a:latin typeface="Times New Roman" pitchFamily="18" charset="0"/>
                <a:cs typeface="Times New Roman" pitchFamily="18" charset="0"/>
              </a:rPr>
              <a:t>Importance of Machine Learning</a:t>
            </a:r>
            <a:endParaRPr lang="en-IN" sz="3600" dirty="0"/>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p:txBody>
          <a:bodyPr>
            <a:normAutofit/>
          </a:bodyPr>
          <a:lstStyle/>
          <a:p>
            <a:pPr marL="560070" indent="-514350">
              <a:buFont typeface="+mj-lt"/>
              <a:buAutoNum type="arabicPeriod" startAt="4"/>
            </a:pPr>
            <a:r>
              <a:rPr lang="en-US" sz="2800" dirty="0">
                <a:latin typeface="Times New Roman" pitchFamily="18" charset="0"/>
                <a:cs typeface="Times New Roman" pitchFamily="18" charset="0"/>
              </a:rPr>
              <a:t>The amount of knowledge available about certain tasks might be too large for explicit encoding by humans (e.g., medical diagnostic).</a:t>
            </a:r>
          </a:p>
          <a:p>
            <a:pPr marL="45720" indent="0">
              <a:buNone/>
            </a:pPr>
            <a:endParaRPr lang="en-US" sz="2800" dirty="0">
              <a:latin typeface="Times New Roman" pitchFamily="18" charset="0"/>
              <a:cs typeface="Times New Roman" pitchFamily="18" charset="0"/>
            </a:endParaRPr>
          </a:p>
          <a:p>
            <a:pPr marL="45720" indent="0">
              <a:buNone/>
            </a:pPr>
            <a:r>
              <a:rPr lang="en-US" sz="2800" dirty="0">
                <a:latin typeface="Times New Roman" pitchFamily="18" charset="0"/>
                <a:cs typeface="Times New Roman" pitchFamily="18" charset="0"/>
              </a:rPr>
              <a:t>5.   Environments change over time.</a:t>
            </a:r>
            <a:endParaRPr lang="en-IN" sz="28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8</a:t>
            </a:fld>
            <a:endParaRPr lang="en-US"/>
          </a:p>
        </p:txBody>
      </p:sp>
      <p:pic>
        <p:nvPicPr>
          <p:cNvPr id="6" name="Picture 5" descr="Related image">
            <a:extLst>
              <a:ext uri="{FF2B5EF4-FFF2-40B4-BE49-F238E27FC236}">
                <a16:creationId xmlns:a16="http://schemas.microsoft.com/office/drawing/2014/main" id="{BD10AF40-1E0E-41A0-AF26-0A61946AA04B}"/>
              </a:ext>
            </a:extLst>
          </p:cNvPr>
          <p:cNvPicPr/>
          <p:nvPr/>
        </p:nvPicPr>
        <p:blipFill>
          <a:blip r:embed="rId2"/>
          <a:srcRect l="3793" t="21970" r="3781" b="23464"/>
          <a:stretch>
            <a:fillRect/>
          </a:stretch>
        </p:blipFill>
        <p:spPr bwMode="auto">
          <a:xfrm>
            <a:off x="539552" y="319016"/>
            <a:ext cx="1622550" cy="828000"/>
          </a:xfrm>
          <a:prstGeom prst="rect">
            <a:avLst/>
          </a:prstGeom>
          <a:noFill/>
          <a:ln w="9525">
            <a:noFill/>
            <a:miter lim="800000"/>
            <a:headEnd/>
            <a:tailEnd/>
          </a:ln>
        </p:spPr>
      </p:pic>
    </p:spTree>
    <p:extLst>
      <p:ext uri="{BB962C8B-B14F-4D97-AF65-F5344CB8AC3E}">
        <p14:creationId xmlns:p14="http://schemas.microsoft.com/office/powerpoint/2010/main" val="968942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D88B-12D2-41F8-B8E5-71CEAF4B976D}"/>
              </a:ext>
            </a:extLst>
          </p:cNvPr>
          <p:cNvSpPr>
            <a:spLocks noGrp="1"/>
          </p:cNvSpPr>
          <p:nvPr>
            <p:ph type="title"/>
          </p:nvPr>
        </p:nvSpPr>
        <p:spPr>
          <a:xfrm>
            <a:off x="2425119" y="377814"/>
            <a:ext cx="6275040" cy="953707"/>
          </a:xfrm>
        </p:spPr>
        <p:txBody>
          <a:bodyPr>
            <a:normAutofit/>
          </a:bodyPr>
          <a:lstStyle/>
          <a:p>
            <a:pPr algn="l"/>
            <a:r>
              <a:rPr lang="en-IN" sz="3600" b="1" dirty="0">
                <a:latin typeface="Times New Roman" pitchFamily="18" charset="0"/>
                <a:cs typeface="Times New Roman" pitchFamily="18" charset="0"/>
              </a:rPr>
              <a:t>Practice</a:t>
            </a:r>
            <a:endParaRPr lang="en-IN" sz="3600" dirty="0"/>
          </a:p>
        </p:txBody>
      </p:sp>
      <p:sp>
        <p:nvSpPr>
          <p:cNvPr id="4" name="Footer Placeholder 3">
            <a:extLst>
              <a:ext uri="{FF2B5EF4-FFF2-40B4-BE49-F238E27FC236}">
                <a16:creationId xmlns:a16="http://schemas.microsoft.com/office/drawing/2014/main" id="{343254EC-C13D-4CE2-8F93-74F0CE2D0A9A}"/>
              </a:ext>
            </a:extLst>
          </p:cNvPr>
          <p:cNvSpPr>
            <a:spLocks noGrp="1"/>
          </p:cNvSpPr>
          <p:nvPr>
            <p:ph type="ftr" sz="quarter" idx="11"/>
          </p:nvPr>
        </p:nvSpPr>
        <p:spPr>
          <a:xfrm>
            <a:off x="3124200" y="6356350"/>
            <a:ext cx="396808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774A8078-A413-4328-B327-8DA217C17B18}"/>
              </a:ext>
            </a:extLst>
          </p:cNvPr>
          <p:cNvSpPr>
            <a:spLocks noGrp="1"/>
          </p:cNvSpPr>
          <p:nvPr>
            <p:ph type="sldNum" sz="quarter" idx="12"/>
          </p:nvPr>
        </p:nvSpPr>
        <p:spPr/>
        <p:txBody>
          <a:bodyPr/>
          <a:lstStyle/>
          <a:p>
            <a:fld id="{BB055922-87EB-483D-8474-2C9330A0D922}" type="slidenum">
              <a:rPr lang="en-US" smtClean="0"/>
              <a:t>80</a:t>
            </a:fld>
            <a:endParaRPr lang="en-US"/>
          </a:p>
        </p:txBody>
      </p:sp>
      <p:pic>
        <p:nvPicPr>
          <p:cNvPr id="9" name="Picture 8"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539552" y="357311"/>
            <a:ext cx="1622550" cy="871034"/>
          </a:xfrm>
          <a:prstGeom prst="rect">
            <a:avLst/>
          </a:prstGeom>
          <a:noFill/>
          <a:ln w="9525">
            <a:noFill/>
            <a:miter lim="800000"/>
            <a:headEnd/>
            <a:tailEnd/>
          </a:ln>
        </p:spPr>
      </p:pic>
      <p:sp>
        <p:nvSpPr>
          <p:cNvPr id="7" name="TextBox 6"/>
          <p:cNvSpPr txBox="1"/>
          <p:nvPr/>
        </p:nvSpPr>
        <p:spPr>
          <a:xfrm>
            <a:off x="458207" y="1484784"/>
            <a:ext cx="8228593" cy="3662541"/>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Q4. </a:t>
            </a:r>
            <a:r>
              <a:rPr lang="en-US" sz="2000" dirty="0">
                <a:latin typeface="Times New Roman" panose="02020603050405020304" pitchFamily="18" charset="0"/>
                <a:cs typeface="Times New Roman" panose="02020603050405020304" pitchFamily="18" charset="0"/>
              </a:rPr>
              <a:t>Consider the problem of predicting how well a student does in her second year of college/university, given how well she did in her first year.</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Specifically, let x be equal to the number of "A" grades (including A-. A and A+ grades) that a student receives in their first year of college. We would like to predict the value of y, which we define as the number of "A" grades they get in their second year.</a:t>
            </a:r>
          </a:p>
          <a:p>
            <a:pPr algn="just"/>
            <a:r>
              <a:rPr lang="en-US" sz="2000" dirty="0">
                <a:latin typeface="Times New Roman" panose="02020603050405020304" pitchFamily="18" charset="0"/>
                <a:cs typeface="Times New Roman" panose="02020603050405020304" pitchFamily="18" charset="0"/>
              </a:rPr>
              <a:t>Here each row is one training example. Recall that in linear regression, our hypothesis is </a:t>
            </a:r>
            <a:r>
              <a:rPr lang="en-US" sz="2000" dirty="0" err="1">
                <a:latin typeface="Times New Roman" panose="02020603050405020304" pitchFamily="18" charset="0"/>
                <a:cs typeface="Times New Roman" panose="02020603050405020304" pitchFamily="18" charset="0"/>
              </a:rPr>
              <a:t>h</a:t>
            </a:r>
            <a:r>
              <a:rPr lang="en-US" sz="2000" baseline="-25000" dirty="0" err="1">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(x)=θ</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+θ</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x, and we use N to denote the number of training examples.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506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Day-21</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b="1" dirty="0">
                <a:effectLst>
                  <a:outerShdw blurRad="38100" dist="38100" dir="2700000" algn="tl">
                    <a:srgbClr val="000000">
                      <a:alpha val="43137"/>
                    </a:srgbClr>
                  </a:outerShdw>
                </a:effectLst>
                <a:latin typeface="Times New Roman" pitchFamily="18" charset="0"/>
                <a:cs typeface="Times New Roman" pitchFamily="18" charset="0"/>
              </a:rPr>
              <a:t>Logistic Regression</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856988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8229600" cy="1143000"/>
          </a:xfrm>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33602"/>
                <a:ext cx="4800600" cy="5324398"/>
              </a:xfrm>
            </p:spPr>
            <p:txBody>
              <a:bodyPr>
                <a:normAutofit fontScale="77500" lnSpcReduction="20000"/>
              </a:bodyPr>
              <a:lstStyle/>
              <a:p>
                <a:r>
                  <a:rPr lang="en-US" sz="2800" dirty="0"/>
                  <a:t>Linear Regression</a:t>
                </a:r>
                <a:r>
                  <a:rPr lang="en-US" dirty="0"/>
                  <a:t>: </a:t>
                </a:r>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33CC"/>
                          </a:solidFill>
                          <a:latin typeface="Cambria Math"/>
                        </a:rPr>
                        <m:t>h</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𝑥</m:t>
                          </m:r>
                        </m:e>
                      </m:d>
                      <m:r>
                        <a:rPr lang="en-US" b="0" i="1" smtClean="0">
                          <a:solidFill>
                            <a:srgbClr val="0033CC"/>
                          </a:solidFill>
                          <a:latin typeface="Cambria Math"/>
                        </a:rPr>
                        <m:t>=</m:t>
                      </m:r>
                      <m:nary>
                        <m:naryPr>
                          <m:chr m:val="∑"/>
                          <m:ctrlPr>
                            <a:rPr lang="en-US" b="0" i="1" smtClean="0">
                              <a:solidFill>
                                <a:srgbClr val="0033CC"/>
                              </a:solidFill>
                              <a:latin typeface="Cambria Math" panose="02040503050406030204" pitchFamily="18" charset="0"/>
                            </a:rPr>
                          </m:ctrlPr>
                        </m:naryPr>
                        <m:sub>
                          <m:r>
                            <m:rPr>
                              <m:brk m:alnAt="23"/>
                            </m:rPr>
                            <a:rPr lang="en-US" b="0" i="1" smtClean="0">
                              <a:solidFill>
                                <a:srgbClr val="0033CC"/>
                              </a:solidFill>
                              <a:latin typeface="Cambria Math"/>
                            </a:rPr>
                            <m:t>𝑖</m:t>
                          </m:r>
                          <m:r>
                            <a:rPr lang="en-US" b="0" i="1" smtClean="0">
                              <a:solidFill>
                                <a:srgbClr val="0033CC"/>
                              </a:solidFill>
                              <a:latin typeface="Cambria Math"/>
                            </a:rPr>
                            <m:t>=0</m:t>
                          </m:r>
                        </m:sub>
                        <m:sup>
                          <m:r>
                            <a:rPr lang="en-US" b="0" i="1" smtClean="0">
                              <a:solidFill>
                                <a:srgbClr val="0033CC"/>
                              </a:solidFill>
                              <a:latin typeface="Cambria Math"/>
                            </a:rPr>
                            <m:t>𝑛</m:t>
                          </m:r>
                        </m:sup>
                        <m:e>
                          <m:sSub>
                            <m:sSubPr>
                              <m:ctrlPr>
                                <a:rPr lang="en-US" b="0" i="1" smtClean="0">
                                  <a:solidFill>
                                    <a:srgbClr val="0033CC"/>
                                  </a:solidFill>
                                  <a:latin typeface="Cambria Math" panose="02040503050406030204" pitchFamily="18" charset="0"/>
                                  <a:ea typeface="Cambria Math"/>
                                </a:rPr>
                              </m:ctrlPr>
                            </m:sSubPr>
                            <m:e>
                              <m:r>
                                <a:rPr lang="en-US" b="0" i="1" smtClean="0">
                                  <a:solidFill>
                                    <a:srgbClr val="0033CC"/>
                                  </a:solidFill>
                                  <a:latin typeface="Cambria Math" panose="02040503050406030204" pitchFamily="18" charset="0"/>
                                  <a:ea typeface="Cambria Math" panose="02040503050406030204" pitchFamily="18" charset="0"/>
                                </a:rPr>
                                <m:t>𝜃</m:t>
                              </m:r>
                            </m:e>
                            <m:sub>
                              <m:r>
                                <a:rPr lang="en-US" b="0" i="1" smtClean="0">
                                  <a:solidFill>
                                    <a:srgbClr val="0033CC"/>
                                  </a:solidFill>
                                  <a:latin typeface="Cambria Math"/>
                                </a:rPr>
                                <m:t>𝑖</m:t>
                              </m:r>
                            </m:sub>
                          </m:sSub>
                          <m:sSub>
                            <m:sSubPr>
                              <m:ctrlPr>
                                <a:rPr lang="en-US" b="0" i="1" smtClean="0">
                                  <a:solidFill>
                                    <a:srgbClr val="0033CC"/>
                                  </a:solidFill>
                                  <a:latin typeface="Cambria Math" panose="02040503050406030204" pitchFamily="18" charset="0"/>
                                  <a:ea typeface="Cambria Math"/>
                                </a:rPr>
                              </m:ctrlPr>
                            </m:sSubPr>
                            <m:e>
                              <m:r>
                                <a:rPr lang="en-US" b="0" i="1" smtClean="0">
                                  <a:solidFill>
                                    <a:srgbClr val="0033CC"/>
                                  </a:solidFill>
                                  <a:latin typeface="Cambria Math"/>
                                </a:rPr>
                                <m:t>𝑥</m:t>
                              </m:r>
                            </m:e>
                            <m:sub>
                              <m:r>
                                <a:rPr lang="en-US" b="0" i="1" smtClean="0">
                                  <a:solidFill>
                                    <a:srgbClr val="0033CC"/>
                                  </a:solidFill>
                                  <a:latin typeface="Cambria Math"/>
                                </a:rPr>
                                <m:t>𝑖</m:t>
                              </m:r>
                            </m:sub>
                          </m:sSub>
                        </m:e>
                      </m:nary>
                    </m:oMath>
                  </m:oMathPara>
                </a14:m>
                <a:endParaRPr lang="en-US" dirty="0">
                  <a:solidFill>
                    <a:srgbClr val="0033CC"/>
                  </a:solidFill>
                </a:endParaRPr>
              </a:p>
              <a:p>
                <a:r>
                  <a:rPr lang="en-US" sz="2800" dirty="0"/>
                  <a:t>Logistic Regression for classification: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33CC"/>
                              </a:solidFill>
                              <a:latin typeface="Cambria Math" panose="02040503050406030204" pitchFamily="18" charset="0"/>
                            </a:rPr>
                          </m:ctrlPr>
                        </m:sSubPr>
                        <m:e>
                          <m:r>
                            <a:rPr lang="en-US" b="0" i="1" smtClean="0">
                              <a:solidFill>
                                <a:srgbClr val="0033CC"/>
                              </a:solidFill>
                              <a:latin typeface="Cambria Math"/>
                            </a:rPr>
                            <m:t>h</m:t>
                          </m:r>
                        </m:e>
                        <m:sub>
                          <m:r>
                            <a:rPr lang="en-US" b="0" i="1" smtClean="0">
                              <a:solidFill>
                                <a:srgbClr val="0033CC"/>
                              </a:solidFill>
                              <a:latin typeface="Cambria Math" panose="02040503050406030204" pitchFamily="18" charset="0"/>
                              <a:ea typeface="Cambria Math" panose="02040503050406030204" pitchFamily="18" charset="0"/>
                            </a:rPr>
                            <m:t>𝜃</m:t>
                          </m:r>
                        </m:sub>
                      </m:sSub>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𝑥</m:t>
                          </m:r>
                        </m:e>
                      </m:d>
                      <m:r>
                        <a:rPr lang="en-US" b="0" i="1" smtClean="0">
                          <a:solidFill>
                            <a:srgbClr val="0033CC"/>
                          </a:solidFill>
                          <a:latin typeface="Cambria Math"/>
                        </a:rPr>
                        <m:t>=</m:t>
                      </m:r>
                      <m:f>
                        <m:fPr>
                          <m:ctrlPr>
                            <a:rPr lang="en-US" b="0" i="1" smtClean="0">
                              <a:solidFill>
                                <a:srgbClr val="0033CC"/>
                              </a:solidFill>
                              <a:latin typeface="Cambria Math" panose="02040503050406030204" pitchFamily="18" charset="0"/>
                            </a:rPr>
                          </m:ctrlPr>
                        </m:fPr>
                        <m:num>
                          <m:r>
                            <a:rPr lang="en-US" b="0" i="1" smtClean="0">
                              <a:solidFill>
                                <a:srgbClr val="0033CC"/>
                              </a:solidFill>
                              <a:latin typeface="Cambria Math"/>
                            </a:rPr>
                            <m:t>1</m:t>
                          </m:r>
                        </m:num>
                        <m:den>
                          <m:r>
                            <a:rPr lang="en-US" b="0" i="1" smtClean="0">
                              <a:solidFill>
                                <a:srgbClr val="0033CC"/>
                              </a:solidFill>
                              <a:latin typeface="Cambria Math"/>
                            </a:rPr>
                            <m:t>1+</m:t>
                          </m:r>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𝑒</m:t>
                              </m:r>
                            </m:e>
                            <m:sup>
                              <m:r>
                                <a:rPr lang="en-US" b="0" i="1" smtClean="0">
                                  <a:solidFill>
                                    <a:srgbClr val="0033CC"/>
                                  </a:solidFill>
                                  <a:latin typeface="Cambria Math"/>
                                </a:rPr>
                                <m:t>−</m:t>
                              </m:r>
                              <m:nary>
                                <m:naryPr>
                                  <m:chr m:val="∑"/>
                                  <m:ctrlPr>
                                    <a:rPr lang="en-US" i="1">
                                      <a:solidFill>
                                        <a:srgbClr val="0033CC"/>
                                      </a:solidFill>
                                      <a:latin typeface="Cambria Math" panose="02040503050406030204" pitchFamily="18" charset="0"/>
                                    </a:rPr>
                                  </m:ctrlPr>
                                </m:naryPr>
                                <m:sub>
                                  <m:r>
                                    <m:rPr>
                                      <m:brk m:alnAt="23"/>
                                    </m:rPr>
                                    <a:rPr lang="en-US" i="1">
                                      <a:solidFill>
                                        <a:srgbClr val="0033CC"/>
                                      </a:solidFill>
                                      <a:latin typeface="Cambria Math"/>
                                    </a:rPr>
                                    <m:t>𝑖</m:t>
                                  </m:r>
                                  <m:r>
                                    <a:rPr lang="en-US" i="1">
                                      <a:solidFill>
                                        <a:srgbClr val="0033CC"/>
                                      </a:solidFill>
                                      <a:latin typeface="Cambria Math"/>
                                    </a:rPr>
                                    <m:t>=0</m:t>
                                  </m:r>
                                </m:sub>
                                <m:sup>
                                  <m:r>
                                    <a:rPr lang="en-US" i="1">
                                      <a:solidFill>
                                        <a:srgbClr val="0033CC"/>
                                      </a:solidFill>
                                      <a:latin typeface="Cambria Math"/>
                                    </a:rPr>
                                    <m:t>𝑛</m:t>
                                  </m:r>
                                </m:sup>
                                <m:e>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panose="02040503050406030204" pitchFamily="18" charset="0"/>
                                          <a:ea typeface="Cambria Math" panose="02040503050406030204" pitchFamily="18" charset="0"/>
                                        </a:rPr>
                                        <m:t>𝜃</m:t>
                                      </m:r>
                                    </m:e>
                                    <m:sub>
                                      <m:r>
                                        <a:rPr lang="en-US" i="1">
                                          <a:solidFill>
                                            <a:srgbClr val="0033CC"/>
                                          </a:solidFill>
                                          <a:latin typeface="Cambria Math"/>
                                        </a:rPr>
                                        <m:t>𝑖</m:t>
                                      </m:r>
                                    </m:sub>
                                  </m:sSub>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a:rPr>
                                        <m:t>𝑥</m:t>
                                      </m:r>
                                    </m:e>
                                    <m:sub>
                                      <m:r>
                                        <a:rPr lang="en-US" i="1">
                                          <a:solidFill>
                                            <a:srgbClr val="0033CC"/>
                                          </a:solidFill>
                                          <a:latin typeface="Cambria Math"/>
                                        </a:rPr>
                                        <m:t>𝑖</m:t>
                                      </m:r>
                                    </m:sub>
                                  </m:sSub>
                                </m:e>
                              </m:nary>
                            </m:sup>
                          </m:sSup>
                        </m:den>
                      </m:f>
                      <m:r>
                        <a:rPr lang="en-US" b="0" i="0" smtClean="0">
                          <a:solidFill>
                            <a:srgbClr val="0033CC"/>
                          </a:solidFill>
                          <a:latin typeface="Cambria Math"/>
                        </a:rPr>
                        <m:t>=</m:t>
                      </m:r>
                      <m:r>
                        <m:rPr>
                          <m:sty m:val="p"/>
                        </m:rPr>
                        <a:rPr lang="en-US" b="0" i="0" smtClean="0">
                          <a:solidFill>
                            <a:srgbClr val="0033CC"/>
                          </a:solidFill>
                          <a:latin typeface="Cambria Math"/>
                        </a:rPr>
                        <m:t>g</m:t>
                      </m:r>
                      <m:r>
                        <a:rPr lang="en-US" b="0" i="0" smtClean="0">
                          <a:solidFill>
                            <a:srgbClr val="0033CC"/>
                          </a:solidFill>
                          <a:latin typeface="Cambria Math"/>
                        </a:rPr>
                        <m:t>(</m:t>
                      </m:r>
                      <m:nary>
                        <m:naryPr>
                          <m:chr m:val="∑"/>
                          <m:ctrlPr>
                            <a:rPr lang="en-US" i="1">
                              <a:solidFill>
                                <a:srgbClr val="0033CC"/>
                              </a:solidFill>
                              <a:latin typeface="Cambria Math" panose="02040503050406030204" pitchFamily="18" charset="0"/>
                            </a:rPr>
                          </m:ctrlPr>
                        </m:naryPr>
                        <m:sub>
                          <m:r>
                            <m:rPr>
                              <m:brk m:alnAt="23"/>
                            </m:rPr>
                            <a:rPr lang="en-US" i="1">
                              <a:solidFill>
                                <a:srgbClr val="0033CC"/>
                              </a:solidFill>
                              <a:latin typeface="Cambria Math"/>
                            </a:rPr>
                            <m:t>𝑖</m:t>
                          </m:r>
                          <m:r>
                            <a:rPr lang="en-US" i="1">
                              <a:solidFill>
                                <a:srgbClr val="0033CC"/>
                              </a:solidFill>
                              <a:latin typeface="Cambria Math"/>
                            </a:rPr>
                            <m:t>=0</m:t>
                          </m:r>
                        </m:sub>
                        <m:sup>
                          <m:r>
                            <a:rPr lang="en-US" i="1">
                              <a:solidFill>
                                <a:srgbClr val="0033CC"/>
                              </a:solidFill>
                              <a:latin typeface="Cambria Math"/>
                            </a:rPr>
                            <m:t>𝑛</m:t>
                          </m:r>
                        </m:sup>
                        <m:e>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panose="02040503050406030204" pitchFamily="18" charset="0"/>
                                  <a:ea typeface="Cambria Math" panose="02040503050406030204" pitchFamily="18" charset="0"/>
                                </a:rPr>
                                <m:t>𝜃</m:t>
                              </m:r>
                            </m:e>
                            <m:sub>
                              <m:r>
                                <a:rPr lang="en-US" i="1">
                                  <a:solidFill>
                                    <a:srgbClr val="0033CC"/>
                                  </a:solidFill>
                                  <a:latin typeface="Cambria Math"/>
                                </a:rPr>
                                <m:t>𝑖</m:t>
                              </m:r>
                            </m:sub>
                          </m:sSub>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a:rPr>
                                <m:t>𝑥</m:t>
                              </m:r>
                            </m:e>
                            <m:sub>
                              <m:r>
                                <a:rPr lang="en-US" i="1">
                                  <a:solidFill>
                                    <a:srgbClr val="0033CC"/>
                                  </a:solidFill>
                                  <a:latin typeface="Cambria Math"/>
                                </a:rPr>
                                <m:t>𝑖</m:t>
                              </m:r>
                            </m:sub>
                          </m:sSub>
                        </m:e>
                      </m:nary>
                      <m:r>
                        <a:rPr lang="en-US" b="0" i="1" smtClean="0">
                          <a:solidFill>
                            <a:srgbClr val="0033CC"/>
                          </a:solidFill>
                          <a:latin typeface="Cambria Math"/>
                        </a:rPr>
                        <m:t>)</m:t>
                      </m:r>
                    </m:oMath>
                  </m:oMathPara>
                </a14:m>
                <a:endParaRPr lang="en-US" dirty="0">
                  <a:solidFill>
                    <a:srgbClr val="0033CC"/>
                  </a:solidFill>
                </a:endParaRPr>
              </a:p>
              <a:p>
                <a:pPr marL="0" indent="0" algn="ctr">
                  <a:buNone/>
                </a:pPr>
                <a14:m>
                  <m:oMath xmlns:m="http://schemas.openxmlformats.org/officeDocument/2006/math">
                    <m:r>
                      <a:rPr lang="en-US" b="0" i="1" smtClean="0">
                        <a:solidFill>
                          <a:srgbClr val="0033CC"/>
                        </a:solidFill>
                        <a:latin typeface="Cambria Math"/>
                      </a:rPr>
                      <m:t>𝑔</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𝑧</m:t>
                        </m:r>
                      </m:e>
                    </m:d>
                    <m:r>
                      <a:rPr lang="en-US" b="0" i="1" smtClean="0">
                        <a:solidFill>
                          <a:srgbClr val="0033CC"/>
                        </a:solidFill>
                        <a:latin typeface="Cambria Math"/>
                      </a:rPr>
                      <m:t>=</m:t>
                    </m:r>
                    <m:f>
                      <m:fPr>
                        <m:ctrlPr>
                          <a:rPr lang="en-US" b="0" i="1" smtClean="0">
                            <a:solidFill>
                              <a:srgbClr val="0033CC"/>
                            </a:solidFill>
                            <a:latin typeface="Cambria Math" panose="02040503050406030204" pitchFamily="18" charset="0"/>
                          </a:rPr>
                        </m:ctrlPr>
                      </m:fPr>
                      <m:num>
                        <m:r>
                          <a:rPr lang="en-US" b="0" i="1" smtClean="0">
                            <a:solidFill>
                              <a:srgbClr val="0033CC"/>
                            </a:solidFill>
                            <a:latin typeface="Cambria Math"/>
                          </a:rPr>
                          <m:t>1</m:t>
                        </m:r>
                      </m:num>
                      <m:den>
                        <m:r>
                          <a:rPr lang="en-US" b="0" i="1" smtClean="0">
                            <a:solidFill>
                              <a:srgbClr val="0033CC"/>
                            </a:solidFill>
                            <a:latin typeface="Cambria Math"/>
                          </a:rPr>
                          <m:t>1+</m:t>
                        </m:r>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𝑒</m:t>
                            </m:r>
                          </m:e>
                          <m:sup>
                            <m:r>
                              <a:rPr lang="en-US" b="0" i="1" smtClean="0">
                                <a:solidFill>
                                  <a:srgbClr val="0033CC"/>
                                </a:solidFill>
                                <a:latin typeface="Cambria Math"/>
                              </a:rPr>
                              <m:t>−</m:t>
                            </m:r>
                            <m:r>
                              <a:rPr lang="en-US" b="0" i="1" smtClean="0">
                                <a:solidFill>
                                  <a:srgbClr val="0033CC"/>
                                </a:solidFill>
                                <a:latin typeface="Cambria Math"/>
                              </a:rPr>
                              <m:t>𝑧</m:t>
                            </m:r>
                          </m:sup>
                        </m:sSup>
                      </m:den>
                    </m:f>
                  </m:oMath>
                </a14:m>
                <a:r>
                  <a:rPr lang="en-US" dirty="0"/>
                  <a:t> </a:t>
                </a:r>
              </a:p>
              <a:p>
                <a:pPr marL="0" indent="0">
                  <a:buNone/>
                </a:pPr>
                <a:r>
                  <a:rPr lang="en-US" sz="2800" dirty="0"/>
                  <a:t>is called the logistic function or the sigmoid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33602"/>
                <a:ext cx="4800600" cy="5324398"/>
              </a:xfrm>
              <a:blipFill>
                <a:blip r:embed="rId2"/>
                <a:stretch>
                  <a:fillRect l="-1650" t="-2176"/>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2636912"/>
            <a:ext cx="3114675" cy="27051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953000" y="1556510"/>
                <a:ext cx="2209799" cy="892873"/>
              </a:xfrm>
              <a:prstGeom prst="rect">
                <a:avLst/>
              </a:prstGeom>
              <a:solidFill>
                <a:schemeClr val="bg1">
                  <a:lumMod val="85000"/>
                </a:schemeClr>
              </a:solidFill>
            </p:spPr>
            <p:txBody>
              <a:bodyPr wrap="square" rtlCol="0">
                <a:spAutoFit/>
              </a:bodyPr>
              <a:lstStyle/>
              <a:p>
                <a:r>
                  <a:rPr lang="en-US" dirty="0"/>
                  <a:t>Logistic: </a:t>
                </a:r>
                <a:endParaRPr lang="en-US" i="1" dirty="0">
                  <a:latin typeface="Cambria Math"/>
                </a:endParaRPr>
              </a:p>
              <a:p>
                <a14:m>
                  <m:oMath xmlns:m="http://schemas.openxmlformats.org/officeDocument/2006/math">
                    <m:r>
                      <a:rPr lang="en-US" sz="2400" i="1">
                        <a:latin typeface="Cambria Math"/>
                      </a:rPr>
                      <m:t>𝑔</m:t>
                    </m:r>
                    <m:d>
                      <m:dPr>
                        <m:ctrlPr>
                          <a:rPr lang="en-US" sz="2400" i="1">
                            <a:latin typeface="Cambria Math" panose="02040503050406030204" pitchFamily="18" charset="0"/>
                          </a:rPr>
                        </m:ctrlPr>
                      </m:dPr>
                      <m:e>
                        <m:r>
                          <a:rPr lang="en-US" sz="2400" i="1">
                            <a:latin typeface="Cambria Math"/>
                          </a:rPr>
                          <m:t>𝑧</m:t>
                        </m:r>
                      </m:e>
                    </m:d>
                    <m:r>
                      <a:rPr lang="en-US" sz="2400" i="1">
                        <a:latin typeface="Cambria Math"/>
                      </a:rPr>
                      <m:t>=</m:t>
                    </m:r>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1+</m:t>
                        </m:r>
                        <m:sSup>
                          <m:sSupPr>
                            <m:ctrlPr>
                              <a:rPr lang="en-US" sz="2400" i="1">
                                <a:latin typeface="Cambria Math" panose="02040503050406030204" pitchFamily="18" charset="0"/>
                              </a:rPr>
                            </m:ctrlPr>
                          </m:sSupPr>
                          <m:e>
                            <m:r>
                              <a:rPr lang="en-US" sz="2400" i="1">
                                <a:latin typeface="Cambria Math"/>
                              </a:rPr>
                              <m:t>𝑒</m:t>
                            </m:r>
                          </m:e>
                          <m:sup>
                            <m:r>
                              <a:rPr lang="en-US" sz="2400" i="1">
                                <a:latin typeface="Cambria Math"/>
                              </a:rPr>
                              <m:t>−</m:t>
                            </m:r>
                            <m:r>
                              <a:rPr lang="en-US" sz="2400" i="1">
                                <a:latin typeface="Cambria Math"/>
                              </a:rPr>
                              <m:t>𝑧</m:t>
                            </m:r>
                          </m:sup>
                        </m:sSup>
                      </m:den>
                    </m:f>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953000" y="1556510"/>
                <a:ext cx="2209799" cy="892873"/>
              </a:xfrm>
              <a:prstGeom prst="rect">
                <a:avLst/>
              </a:prstGeom>
              <a:blipFill rotWithShape="1">
                <a:blip r:embed="rId4"/>
                <a:stretch>
                  <a:fillRect l="-2486" t="-3401"/>
                </a:stretch>
              </a:blipFill>
            </p:spPr>
            <p:txBody>
              <a:bodyPr/>
              <a:lstStyle/>
              <a:p>
                <a:r>
                  <a:rPr lang="en-US">
                    <a:noFill/>
                  </a:rPr>
                  <a:t> </a:t>
                </a:r>
              </a:p>
            </p:txBody>
          </p:sp>
        </mc:Fallback>
      </mc:AlternateContent>
      <p:pic>
        <p:nvPicPr>
          <p:cNvPr id="6" name="Picture 5" descr="Related image">
            <a:extLst>
              <a:ext uri="{FF2B5EF4-FFF2-40B4-BE49-F238E27FC236}">
                <a16:creationId xmlns:a16="http://schemas.microsoft.com/office/drawing/2014/main" id="{01581C80-83E6-4788-BECD-DB8C11F9F872}"/>
              </a:ext>
            </a:extLst>
          </p:cNvPr>
          <p:cNvPicPr/>
          <p:nvPr/>
        </p:nvPicPr>
        <p:blipFill>
          <a:blip r:embed="rId5"/>
          <a:srcRect l="3793" t="21970" r="3781" b="23464"/>
          <a:stretch>
            <a:fillRect/>
          </a:stretch>
        </p:blipFill>
        <p:spPr bwMode="auto">
          <a:xfrm>
            <a:off x="251520" y="168754"/>
            <a:ext cx="1622550" cy="871034"/>
          </a:xfrm>
          <a:prstGeom prst="rect">
            <a:avLst/>
          </a:prstGeom>
          <a:noFill/>
          <a:ln w="9525">
            <a:noFill/>
            <a:miter lim="800000"/>
            <a:headEnd/>
            <a:tailEnd/>
          </a:ln>
        </p:spPr>
      </p:pic>
    </p:spTree>
    <p:extLst>
      <p:ext uri="{BB962C8B-B14F-4D97-AF65-F5344CB8AC3E}">
        <p14:creationId xmlns:p14="http://schemas.microsoft.com/office/powerpoint/2010/main" val="1321565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Day-22</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b="1" dirty="0">
                <a:effectLst>
                  <a:outerShdw blurRad="38100" dist="38100" dir="2700000" algn="tl">
                    <a:srgbClr val="000000">
                      <a:alpha val="43137"/>
                    </a:srgbClr>
                  </a:outerShdw>
                </a:effectLst>
                <a:latin typeface="Times New Roman" pitchFamily="18" charset="0"/>
                <a:cs typeface="Times New Roman" pitchFamily="18" charset="0"/>
              </a:rPr>
              <a:t>Logistic Regression</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83</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1128592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8229600" cy="1143000"/>
          </a:xfrm>
        </p:spPr>
        <p:txBody>
          <a:bodyPr>
            <a:normAutofit/>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33602"/>
                <a:ext cx="4800600" cy="5324398"/>
              </a:xfrm>
            </p:spPr>
            <p:txBody>
              <a:bodyPr>
                <a:normAutofit fontScale="77500" lnSpcReduction="20000"/>
              </a:bodyPr>
              <a:lstStyle/>
              <a:p>
                <a:r>
                  <a:rPr lang="en-US" sz="2800" dirty="0"/>
                  <a:t>Linear Regression</a:t>
                </a:r>
                <a:r>
                  <a:rPr lang="en-US" dirty="0"/>
                  <a:t>: </a:t>
                </a:r>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33CC"/>
                          </a:solidFill>
                          <a:latin typeface="Cambria Math"/>
                        </a:rPr>
                        <m:t>h</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𝑥</m:t>
                          </m:r>
                        </m:e>
                      </m:d>
                      <m:r>
                        <a:rPr lang="en-US" b="0" i="1" smtClean="0">
                          <a:solidFill>
                            <a:srgbClr val="0033CC"/>
                          </a:solidFill>
                          <a:latin typeface="Cambria Math"/>
                        </a:rPr>
                        <m:t>=</m:t>
                      </m:r>
                      <m:nary>
                        <m:naryPr>
                          <m:chr m:val="∑"/>
                          <m:ctrlPr>
                            <a:rPr lang="en-US" b="0" i="1" smtClean="0">
                              <a:solidFill>
                                <a:srgbClr val="0033CC"/>
                              </a:solidFill>
                              <a:latin typeface="Cambria Math" panose="02040503050406030204" pitchFamily="18" charset="0"/>
                            </a:rPr>
                          </m:ctrlPr>
                        </m:naryPr>
                        <m:sub>
                          <m:r>
                            <m:rPr>
                              <m:brk m:alnAt="23"/>
                            </m:rPr>
                            <a:rPr lang="en-US" b="0" i="1" smtClean="0">
                              <a:solidFill>
                                <a:srgbClr val="0033CC"/>
                              </a:solidFill>
                              <a:latin typeface="Cambria Math"/>
                            </a:rPr>
                            <m:t>𝑖</m:t>
                          </m:r>
                          <m:r>
                            <a:rPr lang="en-US" b="0" i="1" smtClean="0">
                              <a:solidFill>
                                <a:srgbClr val="0033CC"/>
                              </a:solidFill>
                              <a:latin typeface="Cambria Math"/>
                            </a:rPr>
                            <m:t>=0</m:t>
                          </m:r>
                        </m:sub>
                        <m:sup>
                          <m:r>
                            <a:rPr lang="en-US" b="0" i="1" smtClean="0">
                              <a:solidFill>
                                <a:srgbClr val="0033CC"/>
                              </a:solidFill>
                              <a:latin typeface="Cambria Math"/>
                            </a:rPr>
                            <m:t>𝑛</m:t>
                          </m:r>
                        </m:sup>
                        <m:e>
                          <m:sSub>
                            <m:sSubPr>
                              <m:ctrlPr>
                                <a:rPr lang="en-US" b="0" i="1" smtClean="0">
                                  <a:solidFill>
                                    <a:srgbClr val="0033CC"/>
                                  </a:solidFill>
                                  <a:latin typeface="Cambria Math" panose="02040503050406030204" pitchFamily="18" charset="0"/>
                                  <a:ea typeface="Cambria Math"/>
                                </a:rPr>
                              </m:ctrlPr>
                            </m:sSubPr>
                            <m:e>
                              <m:r>
                                <a:rPr lang="en-US" b="0" i="1" smtClean="0">
                                  <a:solidFill>
                                    <a:srgbClr val="0033CC"/>
                                  </a:solidFill>
                                  <a:latin typeface="Cambria Math" panose="02040503050406030204" pitchFamily="18" charset="0"/>
                                  <a:ea typeface="Cambria Math" panose="02040503050406030204" pitchFamily="18" charset="0"/>
                                </a:rPr>
                                <m:t>𝜃</m:t>
                              </m:r>
                            </m:e>
                            <m:sub>
                              <m:r>
                                <a:rPr lang="en-US" b="0" i="1" smtClean="0">
                                  <a:solidFill>
                                    <a:srgbClr val="0033CC"/>
                                  </a:solidFill>
                                  <a:latin typeface="Cambria Math"/>
                                </a:rPr>
                                <m:t>𝑖</m:t>
                              </m:r>
                            </m:sub>
                          </m:sSub>
                          <m:sSub>
                            <m:sSubPr>
                              <m:ctrlPr>
                                <a:rPr lang="en-US" b="0" i="1" smtClean="0">
                                  <a:solidFill>
                                    <a:srgbClr val="0033CC"/>
                                  </a:solidFill>
                                  <a:latin typeface="Cambria Math" panose="02040503050406030204" pitchFamily="18" charset="0"/>
                                  <a:ea typeface="Cambria Math"/>
                                </a:rPr>
                              </m:ctrlPr>
                            </m:sSubPr>
                            <m:e>
                              <m:r>
                                <a:rPr lang="en-US" b="0" i="1" smtClean="0">
                                  <a:solidFill>
                                    <a:srgbClr val="0033CC"/>
                                  </a:solidFill>
                                  <a:latin typeface="Cambria Math"/>
                                </a:rPr>
                                <m:t>𝑥</m:t>
                              </m:r>
                            </m:e>
                            <m:sub>
                              <m:r>
                                <a:rPr lang="en-US" b="0" i="1" smtClean="0">
                                  <a:solidFill>
                                    <a:srgbClr val="0033CC"/>
                                  </a:solidFill>
                                  <a:latin typeface="Cambria Math"/>
                                </a:rPr>
                                <m:t>𝑖</m:t>
                              </m:r>
                            </m:sub>
                          </m:sSub>
                        </m:e>
                      </m:nary>
                    </m:oMath>
                  </m:oMathPara>
                </a14:m>
                <a:endParaRPr lang="en-US" dirty="0">
                  <a:solidFill>
                    <a:srgbClr val="0033CC"/>
                  </a:solidFill>
                </a:endParaRPr>
              </a:p>
              <a:p>
                <a:r>
                  <a:rPr lang="en-US" sz="2800" dirty="0"/>
                  <a:t>Logistic Regression for classification: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33CC"/>
                              </a:solidFill>
                              <a:latin typeface="Cambria Math" panose="02040503050406030204" pitchFamily="18" charset="0"/>
                            </a:rPr>
                          </m:ctrlPr>
                        </m:sSubPr>
                        <m:e>
                          <m:r>
                            <a:rPr lang="en-US" b="0" i="1" smtClean="0">
                              <a:solidFill>
                                <a:srgbClr val="0033CC"/>
                              </a:solidFill>
                              <a:latin typeface="Cambria Math"/>
                            </a:rPr>
                            <m:t>h</m:t>
                          </m:r>
                        </m:e>
                        <m:sub>
                          <m:r>
                            <a:rPr lang="en-US" b="0" i="1" smtClean="0">
                              <a:solidFill>
                                <a:srgbClr val="0033CC"/>
                              </a:solidFill>
                              <a:latin typeface="Cambria Math" panose="02040503050406030204" pitchFamily="18" charset="0"/>
                              <a:ea typeface="Cambria Math" panose="02040503050406030204" pitchFamily="18" charset="0"/>
                            </a:rPr>
                            <m:t>𝜃</m:t>
                          </m:r>
                        </m:sub>
                      </m:sSub>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𝑥</m:t>
                          </m:r>
                        </m:e>
                      </m:d>
                      <m:r>
                        <a:rPr lang="en-US" b="0" i="1" smtClean="0">
                          <a:solidFill>
                            <a:srgbClr val="0033CC"/>
                          </a:solidFill>
                          <a:latin typeface="Cambria Math"/>
                        </a:rPr>
                        <m:t>=</m:t>
                      </m:r>
                      <m:f>
                        <m:fPr>
                          <m:ctrlPr>
                            <a:rPr lang="en-US" b="0" i="1" smtClean="0">
                              <a:solidFill>
                                <a:srgbClr val="0033CC"/>
                              </a:solidFill>
                              <a:latin typeface="Cambria Math" panose="02040503050406030204" pitchFamily="18" charset="0"/>
                            </a:rPr>
                          </m:ctrlPr>
                        </m:fPr>
                        <m:num>
                          <m:r>
                            <a:rPr lang="en-US" b="0" i="1" smtClean="0">
                              <a:solidFill>
                                <a:srgbClr val="0033CC"/>
                              </a:solidFill>
                              <a:latin typeface="Cambria Math"/>
                            </a:rPr>
                            <m:t>1</m:t>
                          </m:r>
                        </m:num>
                        <m:den>
                          <m:r>
                            <a:rPr lang="en-US" b="0" i="1" smtClean="0">
                              <a:solidFill>
                                <a:srgbClr val="0033CC"/>
                              </a:solidFill>
                              <a:latin typeface="Cambria Math"/>
                            </a:rPr>
                            <m:t>1+</m:t>
                          </m:r>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𝑒</m:t>
                              </m:r>
                            </m:e>
                            <m:sup>
                              <m:r>
                                <a:rPr lang="en-US" b="0" i="1" smtClean="0">
                                  <a:solidFill>
                                    <a:srgbClr val="0033CC"/>
                                  </a:solidFill>
                                  <a:latin typeface="Cambria Math"/>
                                </a:rPr>
                                <m:t>−</m:t>
                              </m:r>
                              <m:nary>
                                <m:naryPr>
                                  <m:chr m:val="∑"/>
                                  <m:ctrlPr>
                                    <a:rPr lang="en-US" i="1">
                                      <a:solidFill>
                                        <a:srgbClr val="0033CC"/>
                                      </a:solidFill>
                                      <a:latin typeface="Cambria Math" panose="02040503050406030204" pitchFamily="18" charset="0"/>
                                    </a:rPr>
                                  </m:ctrlPr>
                                </m:naryPr>
                                <m:sub>
                                  <m:r>
                                    <m:rPr>
                                      <m:brk m:alnAt="23"/>
                                    </m:rPr>
                                    <a:rPr lang="en-US" i="1">
                                      <a:solidFill>
                                        <a:srgbClr val="0033CC"/>
                                      </a:solidFill>
                                      <a:latin typeface="Cambria Math"/>
                                    </a:rPr>
                                    <m:t>𝑖</m:t>
                                  </m:r>
                                  <m:r>
                                    <a:rPr lang="en-US" i="1">
                                      <a:solidFill>
                                        <a:srgbClr val="0033CC"/>
                                      </a:solidFill>
                                      <a:latin typeface="Cambria Math"/>
                                    </a:rPr>
                                    <m:t>=0</m:t>
                                  </m:r>
                                </m:sub>
                                <m:sup>
                                  <m:r>
                                    <a:rPr lang="en-US" i="1">
                                      <a:solidFill>
                                        <a:srgbClr val="0033CC"/>
                                      </a:solidFill>
                                      <a:latin typeface="Cambria Math"/>
                                    </a:rPr>
                                    <m:t>𝑛</m:t>
                                  </m:r>
                                </m:sup>
                                <m:e>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panose="02040503050406030204" pitchFamily="18" charset="0"/>
                                          <a:ea typeface="Cambria Math" panose="02040503050406030204" pitchFamily="18" charset="0"/>
                                        </a:rPr>
                                        <m:t>𝜃</m:t>
                                      </m:r>
                                    </m:e>
                                    <m:sub>
                                      <m:r>
                                        <a:rPr lang="en-US" i="1">
                                          <a:solidFill>
                                            <a:srgbClr val="0033CC"/>
                                          </a:solidFill>
                                          <a:latin typeface="Cambria Math"/>
                                        </a:rPr>
                                        <m:t>𝑖</m:t>
                                      </m:r>
                                    </m:sub>
                                  </m:sSub>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a:rPr>
                                        <m:t>𝑥</m:t>
                                      </m:r>
                                    </m:e>
                                    <m:sub>
                                      <m:r>
                                        <a:rPr lang="en-US" i="1">
                                          <a:solidFill>
                                            <a:srgbClr val="0033CC"/>
                                          </a:solidFill>
                                          <a:latin typeface="Cambria Math"/>
                                        </a:rPr>
                                        <m:t>𝑖</m:t>
                                      </m:r>
                                    </m:sub>
                                  </m:sSub>
                                </m:e>
                              </m:nary>
                            </m:sup>
                          </m:sSup>
                        </m:den>
                      </m:f>
                      <m:r>
                        <a:rPr lang="en-US" b="0" i="0" smtClean="0">
                          <a:solidFill>
                            <a:srgbClr val="0033CC"/>
                          </a:solidFill>
                          <a:latin typeface="Cambria Math"/>
                        </a:rPr>
                        <m:t>=</m:t>
                      </m:r>
                      <m:r>
                        <m:rPr>
                          <m:sty m:val="p"/>
                        </m:rPr>
                        <a:rPr lang="en-US" b="0" i="0" smtClean="0">
                          <a:solidFill>
                            <a:srgbClr val="0033CC"/>
                          </a:solidFill>
                          <a:latin typeface="Cambria Math"/>
                        </a:rPr>
                        <m:t>g</m:t>
                      </m:r>
                      <m:r>
                        <a:rPr lang="en-US" b="0" i="0" smtClean="0">
                          <a:solidFill>
                            <a:srgbClr val="0033CC"/>
                          </a:solidFill>
                          <a:latin typeface="Cambria Math"/>
                        </a:rPr>
                        <m:t>(</m:t>
                      </m:r>
                      <m:nary>
                        <m:naryPr>
                          <m:chr m:val="∑"/>
                          <m:ctrlPr>
                            <a:rPr lang="en-US" i="1">
                              <a:solidFill>
                                <a:srgbClr val="0033CC"/>
                              </a:solidFill>
                              <a:latin typeface="Cambria Math" panose="02040503050406030204" pitchFamily="18" charset="0"/>
                            </a:rPr>
                          </m:ctrlPr>
                        </m:naryPr>
                        <m:sub>
                          <m:r>
                            <m:rPr>
                              <m:brk m:alnAt="23"/>
                            </m:rPr>
                            <a:rPr lang="en-US" i="1">
                              <a:solidFill>
                                <a:srgbClr val="0033CC"/>
                              </a:solidFill>
                              <a:latin typeface="Cambria Math"/>
                            </a:rPr>
                            <m:t>𝑖</m:t>
                          </m:r>
                          <m:r>
                            <a:rPr lang="en-US" i="1">
                              <a:solidFill>
                                <a:srgbClr val="0033CC"/>
                              </a:solidFill>
                              <a:latin typeface="Cambria Math"/>
                            </a:rPr>
                            <m:t>=0</m:t>
                          </m:r>
                        </m:sub>
                        <m:sup>
                          <m:r>
                            <a:rPr lang="en-US" i="1">
                              <a:solidFill>
                                <a:srgbClr val="0033CC"/>
                              </a:solidFill>
                              <a:latin typeface="Cambria Math"/>
                            </a:rPr>
                            <m:t>𝑛</m:t>
                          </m:r>
                        </m:sup>
                        <m:e>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panose="02040503050406030204" pitchFamily="18" charset="0"/>
                                  <a:ea typeface="Cambria Math" panose="02040503050406030204" pitchFamily="18" charset="0"/>
                                </a:rPr>
                                <m:t>𝜃</m:t>
                              </m:r>
                            </m:e>
                            <m:sub>
                              <m:r>
                                <a:rPr lang="en-US" i="1">
                                  <a:solidFill>
                                    <a:srgbClr val="0033CC"/>
                                  </a:solidFill>
                                  <a:latin typeface="Cambria Math"/>
                                </a:rPr>
                                <m:t>𝑖</m:t>
                              </m:r>
                            </m:sub>
                          </m:sSub>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a:rPr>
                                <m:t>𝑥</m:t>
                              </m:r>
                            </m:e>
                            <m:sub>
                              <m:r>
                                <a:rPr lang="en-US" i="1">
                                  <a:solidFill>
                                    <a:srgbClr val="0033CC"/>
                                  </a:solidFill>
                                  <a:latin typeface="Cambria Math"/>
                                </a:rPr>
                                <m:t>𝑖</m:t>
                              </m:r>
                            </m:sub>
                          </m:sSub>
                        </m:e>
                      </m:nary>
                      <m:r>
                        <a:rPr lang="en-US" b="0" i="1" smtClean="0">
                          <a:solidFill>
                            <a:srgbClr val="0033CC"/>
                          </a:solidFill>
                          <a:latin typeface="Cambria Math"/>
                        </a:rPr>
                        <m:t>)</m:t>
                      </m:r>
                    </m:oMath>
                  </m:oMathPara>
                </a14:m>
                <a:endParaRPr lang="en-US" dirty="0">
                  <a:solidFill>
                    <a:srgbClr val="0033CC"/>
                  </a:solidFill>
                </a:endParaRPr>
              </a:p>
              <a:p>
                <a:pPr marL="0" indent="0" algn="ctr">
                  <a:buNone/>
                </a:pPr>
                <a14:m>
                  <m:oMath xmlns:m="http://schemas.openxmlformats.org/officeDocument/2006/math">
                    <m:r>
                      <a:rPr lang="en-US" b="0" i="1" smtClean="0">
                        <a:solidFill>
                          <a:srgbClr val="0033CC"/>
                        </a:solidFill>
                        <a:latin typeface="Cambria Math"/>
                      </a:rPr>
                      <m:t>𝑔</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𝑧</m:t>
                        </m:r>
                      </m:e>
                    </m:d>
                    <m:r>
                      <a:rPr lang="en-US" b="0" i="1" smtClean="0">
                        <a:solidFill>
                          <a:srgbClr val="0033CC"/>
                        </a:solidFill>
                        <a:latin typeface="Cambria Math"/>
                      </a:rPr>
                      <m:t>=</m:t>
                    </m:r>
                    <m:f>
                      <m:fPr>
                        <m:ctrlPr>
                          <a:rPr lang="en-US" b="0" i="1" smtClean="0">
                            <a:solidFill>
                              <a:srgbClr val="0033CC"/>
                            </a:solidFill>
                            <a:latin typeface="Cambria Math" panose="02040503050406030204" pitchFamily="18" charset="0"/>
                          </a:rPr>
                        </m:ctrlPr>
                      </m:fPr>
                      <m:num>
                        <m:r>
                          <a:rPr lang="en-US" b="0" i="1" smtClean="0">
                            <a:solidFill>
                              <a:srgbClr val="0033CC"/>
                            </a:solidFill>
                            <a:latin typeface="Cambria Math"/>
                          </a:rPr>
                          <m:t>1</m:t>
                        </m:r>
                      </m:num>
                      <m:den>
                        <m:r>
                          <a:rPr lang="en-US" b="0" i="1" smtClean="0">
                            <a:solidFill>
                              <a:srgbClr val="0033CC"/>
                            </a:solidFill>
                            <a:latin typeface="Cambria Math"/>
                          </a:rPr>
                          <m:t>1+</m:t>
                        </m:r>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𝑒</m:t>
                            </m:r>
                          </m:e>
                          <m:sup>
                            <m:r>
                              <a:rPr lang="en-US" b="0" i="1" smtClean="0">
                                <a:solidFill>
                                  <a:srgbClr val="0033CC"/>
                                </a:solidFill>
                                <a:latin typeface="Cambria Math"/>
                              </a:rPr>
                              <m:t>−</m:t>
                            </m:r>
                            <m:r>
                              <a:rPr lang="en-US" b="0" i="1" smtClean="0">
                                <a:solidFill>
                                  <a:srgbClr val="0033CC"/>
                                </a:solidFill>
                                <a:latin typeface="Cambria Math"/>
                              </a:rPr>
                              <m:t>𝑧</m:t>
                            </m:r>
                          </m:sup>
                        </m:sSup>
                      </m:den>
                    </m:f>
                  </m:oMath>
                </a14:m>
                <a:r>
                  <a:rPr lang="en-US" dirty="0"/>
                  <a:t> </a:t>
                </a:r>
              </a:p>
              <a:p>
                <a:pPr marL="0" indent="0">
                  <a:buNone/>
                </a:pPr>
                <a:r>
                  <a:rPr lang="en-US" sz="2800" dirty="0"/>
                  <a:t>is called the logistic function or the sigmoid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33602"/>
                <a:ext cx="4800600" cy="5324398"/>
              </a:xfrm>
              <a:blipFill>
                <a:blip r:embed="rId2"/>
                <a:stretch>
                  <a:fillRect l="-1650" t="-2176"/>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2636912"/>
            <a:ext cx="3114675" cy="27051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953000" y="1556510"/>
                <a:ext cx="2209799" cy="892873"/>
              </a:xfrm>
              <a:prstGeom prst="rect">
                <a:avLst/>
              </a:prstGeom>
              <a:solidFill>
                <a:schemeClr val="bg1">
                  <a:lumMod val="85000"/>
                </a:schemeClr>
              </a:solidFill>
            </p:spPr>
            <p:txBody>
              <a:bodyPr wrap="square" rtlCol="0">
                <a:spAutoFit/>
              </a:bodyPr>
              <a:lstStyle/>
              <a:p>
                <a:r>
                  <a:rPr lang="en-US" dirty="0"/>
                  <a:t>Logistic: </a:t>
                </a:r>
                <a:endParaRPr lang="en-US" i="1" dirty="0">
                  <a:latin typeface="Cambria Math"/>
                </a:endParaRPr>
              </a:p>
              <a:p>
                <a14:m>
                  <m:oMath xmlns:m="http://schemas.openxmlformats.org/officeDocument/2006/math">
                    <m:r>
                      <a:rPr lang="en-US" sz="2400" i="1">
                        <a:latin typeface="Cambria Math"/>
                      </a:rPr>
                      <m:t>𝑔</m:t>
                    </m:r>
                    <m:d>
                      <m:dPr>
                        <m:ctrlPr>
                          <a:rPr lang="en-US" sz="2400" i="1">
                            <a:latin typeface="Cambria Math" panose="02040503050406030204" pitchFamily="18" charset="0"/>
                          </a:rPr>
                        </m:ctrlPr>
                      </m:dPr>
                      <m:e>
                        <m:r>
                          <a:rPr lang="en-US" sz="2400" i="1">
                            <a:latin typeface="Cambria Math"/>
                          </a:rPr>
                          <m:t>𝑧</m:t>
                        </m:r>
                      </m:e>
                    </m:d>
                    <m:r>
                      <a:rPr lang="en-US" sz="2400" i="1">
                        <a:latin typeface="Cambria Math"/>
                      </a:rPr>
                      <m:t>=</m:t>
                    </m:r>
                    <m:f>
                      <m:fPr>
                        <m:ctrlPr>
                          <a:rPr lang="en-US" sz="2400" i="1">
                            <a:latin typeface="Cambria Math" panose="02040503050406030204" pitchFamily="18" charset="0"/>
                          </a:rPr>
                        </m:ctrlPr>
                      </m:fPr>
                      <m:num>
                        <m:r>
                          <a:rPr lang="en-US" sz="2400" i="1">
                            <a:latin typeface="Cambria Math"/>
                          </a:rPr>
                          <m:t>1</m:t>
                        </m:r>
                      </m:num>
                      <m:den>
                        <m:r>
                          <a:rPr lang="en-US" sz="2400" i="1">
                            <a:latin typeface="Cambria Math"/>
                          </a:rPr>
                          <m:t>1+</m:t>
                        </m:r>
                        <m:sSup>
                          <m:sSupPr>
                            <m:ctrlPr>
                              <a:rPr lang="en-US" sz="2400" i="1">
                                <a:latin typeface="Cambria Math" panose="02040503050406030204" pitchFamily="18" charset="0"/>
                              </a:rPr>
                            </m:ctrlPr>
                          </m:sSupPr>
                          <m:e>
                            <m:r>
                              <a:rPr lang="en-US" sz="2400" i="1">
                                <a:latin typeface="Cambria Math"/>
                              </a:rPr>
                              <m:t>𝑒</m:t>
                            </m:r>
                          </m:e>
                          <m:sup>
                            <m:r>
                              <a:rPr lang="en-US" sz="2400" i="1">
                                <a:latin typeface="Cambria Math"/>
                              </a:rPr>
                              <m:t>−</m:t>
                            </m:r>
                            <m:r>
                              <a:rPr lang="en-US" sz="2400" i="1">
                                <a:latin typeface="Cambria Math"/>
                              </a:rPr>
                              <m:t>𝑧</m:t>
                            </m:r>
                          </m:sup>
                        </m:sSup>
                      </m:den>
                    </m:f>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953000" y="1556510"/>
                <a:ext cx="2209799" cy="892873"/>
              </a:xfrm>
              <a:prstGeom prst="rect">
                <a:avLst/>
              </a:prstGeom>
              <a:blipFill rotWithShape="1">
                <a:blip r:embed="rId4"/>
                <a:stretch>
                  <a:fillRect l="-2486" t="-3401"/>
                </a:stretch>
              </a:blipFill>
            </p:spPr>
            <p:txBody>
              <a:bodyPr/>
              <a:lstStyle/>
              <a:p>
                <a:r>
                  <a:rPr lang="en-US">
                    <a:noFill/>
                  </a:rPr>
                  <a:t> </a:t>
                </a:r>
              </a:p>
            </p:txBody>
          </p:sp>
        </mc:Fallback>
      </mc:AlternateContent>
      <p:pic>
        <p:nvPicPr>
          <p:cNvPr id="6" name="Picture 5" descr="Related image">
            <a:extLst>
              <a:ext uri="{FF2B5EF4-FFF2-40B4-BE49-F238E27FC236}">
                <a16:creationId xmlns:a16="http://schemas.microsoft.com/office/drawing/2014/main" id="{01581C80-83E6-4788-BECD-DB8C11F9F872}"/>
              </a:ext>
            </a:extLst>
          </p:cNvPr>
          <p:cNvPicPr/>
          <p:nvPr/>
        </p:nvPicPr>
        <p:blipFill>
          <a:blip r:embed="rId5"/>
          <a:srcRect l="3793" t="21970" r="3781" b="23464"/>
          <a:stretch>
            <a:fillRect/>
          </a:stretch>
        </p:blipFill>
        <p:spPr bwMode="auto">
          <a:xfrm>
            <a:off x="251520" y="168754"/>
            <a:ext cx="1622550" cy="871034"/>
          </a:xfrm>
          <a:prstGeom prst="rect">
            <a:avLst/>
          </a:prstGeom>
          <a:noFill/>
          <a:ln w="9525">
            <a:noFill/>
            <a:miter lim="800000"/>
            <a:headEnd/>
            <a:tailEnd/>
          </a:ln>
        </p:spPr>
      </p:pic>
    </p:spTree>
    <p:extLst>
      <p:ext uri="{BB962C8B-B14F-4D97-AF65-F5344CB8AC3E}">
        <p14:creationId xmlns:p14="http://schemas.microsoft.com/office/powerpoint/2010/main" val="126306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90" y="161547"/>
            <a:ext cx="8229600" cy="1143000"/>
          </a:xfrm>
        </p:spPr>
        <p:txBody>
          <a:bodyPr/>
          <a:lstStyle/>
          <a:p>
            <a:r>
              <a:rPr lang="en-US" dirty="0"/>
              <a:t>Sigmoid function properties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Bounded between 0 and 1</a:t>
                </a:r>
              </a:p>
              <a:p>
                <a14:m>
                  <m:oMath xmlns:m="http://schemas.openxmlformats.org/officeDocument/2006/math">
                    <m:r>
                      <a:rPr lang="en-US" b="0" i="1" smtClean="0">
                        <a:latin typeface="Cambria Math"/>
                      </a:rPr>
                      <m:t>𝑔</m:t>
                    </m:r>
                    <m:r>
                      <a:rPr lang="en-US" b="0" i="1" smtClean="0">
                        <a:latin typeface="Cambria Math"/>
                      </a:rPr>
                      <m:t>(</m:t>
                    </m:r>
                    <m:r>
                      <a:rPr lang="en-US" b="0" i="1" smtClean="0">
                        <a:latin typeface="Cambria Math"/>
                      </a:rPr>
                      <m:t>𝑧</m:t>
                    </m:r>
                    <m:r>
                      <a:rPr lang="en-US" b="0" i="1" smtClean="0">
                        <a:latin typeface="Cambria Math"/>
                      </a:rPr>
                      <m:t>)→1</m:t>
                    </m:r>
                  </m:oMath>
                </a14:m>
                <a:r>
                  <a:rPr lang="en-US" dirty="0"/>
                  <a:t> as </a:t>
                </a:r>
                <a14:m>
                  <m:oMath xmlns:m="http://schemas.openxmlformats.org/officeDocument/2006/math">
                    <m:r>
                      <a:rPr lang="en-US" b="0" i="1" smtClean="0">
                        <a:latin typeface="Cambria Math"/>
                      </a:rPr>
                      <m:t>𝑧</m:t>
                    </m:r>
                    <m:r>
                      <a:rPr lang="en-US" b="0" i="1" smtClean="0">
                        <a:latin typeface="Cambria Math"/>
                        <a:ea typeface="Cambria Math"/>
                      </a:rPr>
                      <m:t>→∞</m:t>
                    </m:r>
                  </m:oMath>
                </a14:m>
                <a:endParaRPr lang="en-US" dirty="0"/>
              </a:p>
              <a:p>
                <a14:m>
                  <m:oMath xmlns:m="http://schemas.openxmlformats.org/officeDocument/2006/math">
                    <m:r>
                      <a:rPr lang="en-US" i="1">
                        <a:latin typeface="Cambria Math"/>
                      </a:rPr>
                      <m:t>𝑔</m:t>
                    </m:r>
                    <m:r>
                      <a:rPr lang="en-US" i="1">
                        <a:latin typeface="Cambria Math"/>
                      </a:rPr>
                      <m:t>(</m:t>
                    </m:r>
                    <m:r>
                      <a:rPr lang="en-US" i="1">
                        <a:latin typeface="Cambria Math"/>
                      </a:rPr>
                      <m:t>𝑧</m:t>
                    </m:r>
                    <m:r>
                      <a:rPr lang="en-US" i="1">
                        <a:latin typeface="Cambria Math"/>
                      </a:rPr>
                      <m:t>)→0</m:t>
                    </m:r>
                  </m:oMath>
                </a14:m>
                <a:r>
                  <a:rPr lang="en-US" dirty="0"/>
                  <a:t> as </a:t>
                </a:r>
                <a14:m>
                  <m:oMath xmlns:m="http://schemas.openxmlformats.org/officeDocument/2006/math">
                    <m:r>
                      <a:rPr lang="en-US" i="1">
                        <a:latin typeface="Cambria Math"/>
                      </a:rPr>
                      <m:t>𝑧</m:t>
                    </m:r>
                    <m:r>
                      <a:rPr lang="en-US" i="1">
                        <a:latin typeface="Cambria Math"/>
                        <a:ea typeface="Cambria Math"/>
                      </a:rPr>
                      <m:t>→</m:t>
                    </m:r>
                    <m:r>
                      <a:rPr lang="en-US" b="0" i="1" smtClean="0">
                        <a:latin typeface="Cambria Math"/>
                        <a:ea typeface="Cambria Math"/>
                      </a:rPr>
                      <m:t>−</m:t>
                    </m:r>
                    <m:r>
                      <a:rPr lang="en-US" i="1">
                        <a:latin typeface="Cambria Math"/>
                        <a:ea typeface="Cambria Math"/>
                      </a:rPr>
                      <m:t>∞</m:t>
                    </m:r>
                  </m:oMath>
                </a14:m>
                <a:endParaRPr lang="en-US" dirty="0">
                  <a:ea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rgbClr val="0033CC"/>
                              </a:solidFill>
                              <a:latin typeface="Cambria Math" panose="02040503050406030204" pitchFamily="18" charset="0"/>
                              <a:ea typeface="Cambria Math"/>
                            </a:rPr>
                          </m:ctrlPr>
                        </m:sSupPr>
                        <m:e>
                          <m:r>
                            <a:rPr lang="en-US" b="0" i="1" smtClean="0">
                              <a:solidFill>
                                <a:srgbClr val="0033CC"/>
                              </a:solidFill>
                              <a:latin typeface="Cambria Math"/>
                              <a:ea typeface="Cambria Math"/>
                            </a:rPr>
                            <m:t>𝑔</m:t>
                          </m:r>
                        </m:e>
                        <m:sup>
                          <m:r>
                            <a:rPr lang="en-US" b="0" i="1" smtClean="0">
                              <a:solidFill>
                                <a:srgbClr val="0033CC"/>
                              </a:solidFill>
                              <a:latin typeface="Cambria Math"/>
                              <a:ea typeface="Cambria Math"/>
                            </a:rPr>
                            <m:t>′</m:t>
                          </m:r>
                        </m:sup>
                      </m:sSup>
                      <m:d>
                        <m:dPr>
                          <m:ctrlPr>
                            <a:rPr lang="en-US" b="0" i="1" smtClean="0">
                              <a:solidFill>
                                <a:srgbClr val="0033CC"/>
                              </a:solidFill>
                              <a:latin typeface="Cambria Math" panose="02040503050406030204" pitchFamily="18" charset="0"/>
                              <a:ea typeface="Cambria Math"/>
                            </a:rPr>
                          </m:ctrlPr>
                        </m:dPr>
                        <m:e>
                          <m:r>
                            <a:rPr lang="en-US" b="0" i="1" smtClean="0">
                              <a:solidFill>
                                <a:srgbClr val="0033CC"/>
                              </a:solidFill>
                              <a:latin typeface="Cambria Math"/>
                              <a:ea typeface="Cambria Math"/>
                            </a:rPr>
                            <m:t>𝑧</m:t>
                          </m:r>
                        </m:e>
                      </m:d>
                      <m:r>
                        <a:rPr lang="en-US" b="0" i="1" smtClean="0">
                          <a:solidFill>
                            <a:srgbClr val="0033CC"/>
                          </a:solidFill>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𝑑</m:t>
                          </m:r>
                        </m:num>
                        <m:den>
                          <m:r>
                            <a:rPr lang="en-US" b="0" i="1" smtClean="0">
                              <a:latin typeface="Cambria Math"/>
                              <a:ea typeface="Cambria Math"/>
                            </a:rPr>
                            <m:t>𝑑𝑧</m:t>
                          </m:r>
                        </m:den>
                      </m:f>
                      <m:f>
                        <m:fPr>
                          <m:ctrlPr>
                            <a:rPr lang="en-US" b="0" i="1" smtClean="0">
                              <a:latin typeface="Cambria Math" panose="02040503050406030204" pitchFamily="18" charset="0"/>
                              <a:ea typeface="Cambria Math"/>
                            </a:rPr>
                          </m:ctrlPr>
                        </m:fPr>
                        <m:num>
                          <m:r>
                            <a:rPr lang="en-US" b="0" i="1" smtClean="0">
                              <a:latin typeface="Cambria Math"/>
                              <a:ea typeface="Cambria Math"/>
                            </a:rPr>
                            <m:t>1</m:t>
                          </m:r>
                        </m:num>
                        <m:den>
                          <m:r>
                            <a:rPr lang="en-US" b="0" i="1" smtClean="0">
                              <a:latin typeface="Cambria Math"/>
                              <a:ea typeface="Cambria Math"/>
                            </a:rPr>
                            <m:t>1+</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r>
                                <a:rPr lang="en-US" b="0" i="1" smtClean="0">
                                  <a:latin typeface="Cambria Math"/>
                                  <a:ea typeface="Cambria Math"/>
                                </a:rPr>
                                <m:t>−</m:t>
                              </m:r>
                              <m:r>
                                <a:rPr lang="en-US" b="0" i="1" smtClean="0">
                                  <a:latin typeface="Cambria Math"/>
                                  <a:ea typeface="Cambria Math"/>
                                </a:rPr>
                                <m:t>𝑧</m:t>
                              </m:r>
                            </m:sup>
                          </m:sSup>
                        </m:den>
                      </m:f>
                    </m:oMath>
                  </m:oMathPara>
                </a14:m>
                <a:endParaRPr lang="en-US"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1</m:t>
                          </m:r>
                        </m:num>
                        <m:den>
                          <m:sSup>
                            <m:sSupPr>
                              <m:ctrlPr>
                                <a:rPr lang="en-US" i="1" smtClean="0">
                                  <a:latin typeface="Cambria Math" panose="02040503050406030204" pitchFamily="18" charset="0"/>
                                  <a:ea typeface="Cambria Math"/>
                                </a:rPr>
                              </m:ctrlPr>
                            </m:sSupPr>
                            <m:e>
                              <m:r>
                                <a:rPr lang="en-US" b="0" i="1" smtClean="0">
                                  <a:latin typeface="Cambria Math"/>
                                  <a:ea typeface="Cambria Math"/>
                                </a:rPr>
                                <m:t>(1+</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r>
                                    <a:rPr lang="en-US" b="0" i="1" smtClean="0">
                                      <a:latin typeface="Cambria Math"/>
                                      <a:ea typeface="Cambria Math"/>
                                    </a:rPr>
                                    <m:t>−</m:t>
                                  </m:r>
                                  <m:r>
                                    <a:rPr lang="en-US" b="0" i="1" smtClean="0">
                                      <a:latin typeface="Cambria Math"/>
                                      <a:ea typeface="Cambria Math"/>
                                    </a:rPr>
                                    <m:t>𝑧</m:t>
                                  </m:r>
                                </m:sup>
                              </m:sSup>
                              <m:r>
                                <a:rPr lang="en-US" b="0" i="1" smtClean="0">
                                  <a:latin typeface="Cambria Math"/>
                                  <a:ea typeface="Cambria Math"/>
                                </a:rPr>
                                <m:t>)</m:t>
                              </m:r>
                            </m:e>
                            <m:sup>
                              <m:r>
                                <a:rPr lang="en-US" b="0" i="1" smtClean="0">
                                  <a:latin typeface="Cambria Math"/>
                                  <a:ea typeface="Cambria Math"/>
                                </a:rPr>
                                <m:t>2</m:t>
                              </m:r>
                            </m:sup>
                          </m:sSup>
                        </m:den>
                      </m:f>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r>
                            <a:rPr lang="en-US" b="0" i="1" smtClean="0">
                              <a:latin typeface="Cambria Math"/>
                              <a:ea typeface="Cambria Math"/>
                            </a:rPr>
                            <m:t>−</m:t>
                          </m:r>
                          <m:r>
                            <a:rPr lang="en-US" b="0" i="1" smtClean="0">
                              <a:latin typeface="Cambria Math"/>
                              <a:ea typeface="Cambria Math"/>
                            </a:rPr>
                            <m:t>𝑧</m:t>
                          </m:r>
                        </m:sup>
                      </m:sSup>
                    </m:oMath>
                  </m:oMathPara>
                </a14:m>
                <a:endParaRPr lang="en-US"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i="1">
                              <a:latin typeface="Cambria Math" panose="02040503050406030204" pitchFamily="18" charset="0"/>
                              <a:ea typeface="Cambria Math"/>
                            </a:rPr>
                          </m:ctrlPr>
                        </m:fPr>
                        <m:num>
                          <m:r>
                            <a:rPr lang="en-US" i="1">
                              <a:latin typeface="Cambria Math"/>
                              <a:ea typeface="Cambria Math"/>
                            </a:rPr>
                            <m:t>1</m:t>
                          </m:r>
                        </m:num>
                        <m:den>
                          <m:r>
                            <a:rPr lang="en-US" i="1">
                              <a:latin typeface="Cambria Math"/>
                              <a:ea typeface="Cambria Math"/>
                            </a:rPr>
                            <m:t>1+</m:t>
                          </m:r>
                          <m:sSup>
                            <m:sSupPr>
                              <m:ctrlPr>
                                <a:rPr lang="en-US" i="1">
                                  <a:latin typeface="Cambria Math" panose="02040503050406030204" pitchFamily="18" charset="0"/>
                                  <a:ea typeface="Cambria Math"/>
                                </a:rPr>
                              </m:ctrlPr>
                            </m:sSupPr>
                            <m:e>
                              <m:r>
                                <a:rPr lang="en-US" i="1">
                                  <a:latin typeface="Cambria Math"/>
                                  <a:ea typeface="Cambria Math"/>
                                </a:rPr>
                                <m:t>𝑒</m:t>
                              </m:r>
                            </m:e>
                            <m:sup>
                              <m:r>
                                <a:rPr lang="en-US" i="1">
                                  <a:latin typeface="Cambria Math"/>
                                  <a:ea typeface="Cambria Math"/>
                                </a:rPr>
                                <m:t>−</m:t>
                              </m:r>
                              <m:r>
                                <a:rPr lang="en-US" i="1">
                                  <a:latin typeface="Cambria Math"/>
                                  <a:ea typeface="Cambria Math"/>
                                </a:rPr>
                                <m:t>𝑧</m:t>
                              </m:r>
                            </m:sup>
                          </m:sSup>
                        </m:den>
                      </m:f>
                      <m:r>
                        <a:rPr lang="en-US" b="0" i="1" smtClean="0">
                          <a:latin typeface="Cambria Math"/>
                          <a:ea typeface="Cambria Math"/>
                        </a:rPr>
                        <m:t>.(1−</m:t>
                      </m:r>
                      <m:f>
                        <m:fPr>
                          <m:ctrlPr>
                            <a:rPr lang="en-US" b="0" i="1" smtClean="0">
                              <a:latin typeface="Cambria Math" panose="02040503050406030204" pitchFamily="18" charset="0"/>
                              <a:ea typeface="Cambria Math"/>
                            </a:rPr>
                          </m:ctrlPr>
                        </m:fPr>
                        <m:num>
                          <m:r>
                            <a:rPr lang="en-US" b="0" i="1" smtClean="0">
                              <a:latin typeface="Cambria Math"/>
                              <a:ea typeface="Cambria Math"/>
                            </a:rPr>
                            <m:t>1</m:t>
                          </m:r>
                        </m:num>
                        <m:den>
                          <m:r>
                            <a:rPr lang="en-US" b="0" i="1" smtClean="0">
                              <a:latin typeface="Cambria Math"/>
                              <a:ea typeface="Cambria Math"/>
                            </a:rPr>
                            <m:t>1+</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r>
                                <a:rPr lang="en-US" b="0" i="1" smtClean="0">
                                  <a:latin typeface="Cambria Math"/>
                                  <a:ea typeface="Cambria Math"/>
                                </a:rPr>
                                <m:t>−</m:t>
                              </m:r>
                              <m:r>
                                <a:rPr lang="en-US" b="0" i="1" smtClean="0">
                                  <a:latin typeface="Cambria Math"/>
                                  <a:ea typeface="Cambria Math"/>
                                </a:rPr>
                                <m:t>𝑧</m:t>
                              </m:r>
                            </m:sup>
                          </m:sSup>
                        </m:den>
                      </m:f>
                      <m:r>
                        <a:rPr lang="en-US" b="0" i="1" smtClean="0">
                          <a:latin typeface="Cambria Math"/>
                          <a:ea typeface="Cambria Math"/>
                        </a:rPr>
                        <m:t>)</m:t>
                      </m:r>
                    </m:oMath>
                  </m:oMathPara>
                </a14:m>
                <a:endParaRPr lang="en-US" dirty="0"/>
              </a:p>
              <a:p>
                <a:pPr marL="0" indent="0">
                  <a:buNone/>
                </a:pPr>
                <a14:m>
                  <m:oMath xmlns:m="http://schemas.openxmlformats.org/officeDocument/2006/math">
                    <m:r>
                      <a:rPr lang="en-US" b="0" i="1" smtClean="0">
                        <a:latin typeface="Cambria Math"/>
                      </a:rPr>
                      <m:t>=</m:t>
                    </m:r>
                    <m:r>
                      <a:rPr lang="en-US" b="0" i="1" smtClean="0">
                        <a:solidFill>
                          <a:srgbClr val="0033CC"/>
                        </a:solidFill>
                        <a:latin typeface="Cambria Math"/>
                      </a:rPr>
                      <m:t>𝑔</m:t>
                    </m:r>
                    <m:r>
                      <a:rPr lang="en-US" b="0" i="1" smtClean="0">
                        <a:solidFill>
                          <a:srgbClr val="0033CC"/>
                        </a:solidFill>
                        <a:latin typeface="Cambria Math"/>
                      </a:rPr>
                      <m:t>(</m:t>
                    </m:r>
                    <m:r>
                      <a:rPr lang="en-US" b="0" i="1" smtClean="0">
                        <a:solidFill>
                          <a:srgbClr val="0033CC"/>
                        </a:solidFill>
                        <a:latin typeface="Cambria Math"/>
                      </a:rPr>
                      <m:t>𝑧</m:t>
                    </m:r>
                    <m:r>
                      <a:rPr lang="en-US" b="0" i="1" smtClean="0">
                        <a:solidFill>
                          <a:srgbClr val="0033CC"/>
                        </a:solidFill>
                        <a:latin typeface="Cambria Math"/>
                      </a:rPr>
                      <m:t>)(1−</m:t>
                    </m:r>
                    <m:r>
                      <a:rPr lang="en-US" b="0" i="1" smtClean="0">
                        <a:solidFill>
                          <a:srgbClr val="0033CC"/>
                        </a:solidFill>
                        <a:latin typeface="Cambria Math"/>
                      </a:rPr>
                      <m:t>𝑔</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a:rPr>
                          <m:t>𝑧</m:t>
                        </m:r>
                      </m:e>
                    </m:d>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3504" b="-4043"/>
                </a:stretch>
              </a:blipFill>
            </p:spPr>
            <p:txBody>
              <a:bodyPr/>
              <a:lstStyle/>
              <a:p>
                <a:r>
                  <a:rPr lang="en-US">
                    <a:noFill/>
                  </a:rPr>
                  <a:t> </a:t>
                </a:r>
              </a:p>
            </p:txBody>
          </p:sp>
        </mc:Fallback>
      </mc:AlternateContent>
      <p:pic>
        <p:nvPicPr>
          <p:cNvPr id="4" name="Picture 3" descr="Related image">
            <a:extLst>
              <a:ext uri="{FF2B5EF4-FFF2-40B4-BE49-F238E27FC236}">
                <a16:creationId xmlns:a16="http://schemas.microsoft.com/office/drawing/2014/main" id="{01581C80-83E6-4788-BECD-DB8C11F9F872}"/>
              </a:ext>
            </a:extLst>
          </p:cNvPr>
          <p:cNvPicPr/>
          <p:nvPr/>
        </p:nvPicPr>
        <p:blipFill>
          <a:blip r:embed="rId3"/>
          <a:srcRect l="3793" t="21970" r="3781" b="23464"/>
          <a:stretch>
            <a:fillRect/>
          </a:stretch>
        </p:blipFill>
        <p:spPr bwMode="auto">
          <a:xfrm>
            <a:off x="251520" y="168754"/>
            <a:ext cx="1622550" cy="871034"/>
          </a:xfrm>
          <a:prstGeom prst="rect">
            <a:avLst/>
          </a:prstGeom>
          <a:noFill/>
          <a:ln w="9525">
            <a:noFill/>
            <a:miter lim="800000"/>
            <a:headEnd/>
            <a:tailEnd/>
          </a:ln>
        </p:spPr>
      </p:pic>
    </p:spTree>
    <p:extLst>
      <p:ext uri="{BB962C8B-B14F-4D97-AF65-F5344CB8AC3E}">
        <p14:creationId xmlns:p14="http://schemas.microsoft.com/office/powerpoint/2010/main" val="30294481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endParaRPr lang="en-US" altLang="en-US"/>
          </a:p>
          <a:p>
            <a:endParaRPr lang="en-US" altLang="en-US"/>
          </a:p>
          <a:p>
            <a:endParaRPr lang="en-US" altLang="en-US"/>
          </a:p>
          <a:p>
            <a:fld id="{51D089F8-4B17-416E-A57C-4681A24459D4}" type="slidenum">
              <a:rPr lang="en-US" altLang="en-US" sz="1000"/>
              <a:pPr/>
              <a:t>86</a:t>
            </a:fld>
            <a:endParaRPr lang="en-US" altLang="en-US" sz="1000"/>
          </a:p>
        </p:txBody>
      </p:sp>
      <p:sp>
        <p:nvSpPr>
          <p:cNvPr id="719874" name="Rectangle 2"/>
          <p:cNvSpPr>
            <a:spLocks noGrp="1" noChangeArrowheads="1"/>
          </p:cNvSpPr>
          <p:nvPr>
            <p:ph type="title"/>
          </p:nvPr>
        </p:nvSpPr>
        <p:spPr/>
        <p:txBody>
          <a:bodyPr>
            <a:normAutofit fontScale="90000"/>
          </a:bodyPr>
          <a:lstStyle/>
          <a:p>
            <a:r>
              <a:rPr lang="en-US" altLang="en-US"/>
              <a:t>Logistic regression (sigmoid classifier)</a:t>
            </a:r>
          </a:p>
        </p:txBody>
      </p:sp>
      <p:sp>
        <p:nvSpPr>
          <p:cNvPr id="719875" name="Rectangle 3"/>
          <p:cNvSpPr>
            <a:spLocks noGrp="1" noChangeArrowheads="1"/>
          </p:cNvSpPr>
          <p:nvPr>
            <p:ph type="body" idx="1"/>
          </p:nvPr>
        </p:nvSpPr>
        <p:spPr/>
        <p:txBody>
          <a:bodyPr>
            <a:normAutofit/>
          </a:bodyPr>
          <a:lstStyle/>
          <a:p>
            <a:pPr>
              <a:lnSpc>
                <a:spcPct val="120000"/>
              </a:lnSpc>
            </a:pPr>
            <a:r>
              <a:rPr lang="en-US" altLang="en-US" dirty="0"/>
              <a:t>The condition distribution: </a:t>
            </a:r>
            <a:br>
              <a:rPr lang="en-US" altLang="en-US" dirty="0"/>
            </a:br>
            <a:r>
              <a:rPr lang="en-US" altLang="en-US" dirty="0"/>
              <a:t>a Bernoulli</a:t>
            </a:r>
          </a:p>
          <a:p>
            <a:pPr lvl="1">
              <a:lnSpc>
                <a:spcPct val="120000"/>
              </a:lnSpc>
              <a:buFont typeface="Wingdings" pitchFamily="2" charset="2"/>
              <a:buNone/>
            </a:pPr>
            <a:endParaRPr lang="en-US" altLang="en-US" dirty="0"/>
          </a:p>
          <a:p>
            <a:pPr lvl="1">
              <a:lnSpc>
                <a:spcPct val="120000"/>
              </a:lnSpc>
              <a:buFont typeface="Wingdings" pitchFamily="2" charset="2"/>
              <a:buNone/>
            </a:pPr>
            <a:endParaRPr lang="en-US" altLang="en-US" dirty="0"/>
          </a:p>
          <a:p>
            <a:pPr>
              <a:lnSpc>
                <a:spcPct val="120000"/>
              </a:lnSpc>
            </a:pPr>
            <a:endParaRPr lang="en-US" altLang="en-US" dirty="0"/>
          </a:p>
          <a:p>
            <a:pPr>
              <a:lnSpc>
                <a:spcPct val="120000"/>
              </a:lnSpc>
            </a:pPr>
            <a:r>
              <a:rPr lang="en-US" altLang="en-US" dirty="0"/>
              <a:t>We can used the gradient method as in Linear Regression</a:t>
            </a:r>
            <a:endParaRPr lang="en-US" altLang="en-US" i="1" dirty="0">
              <a:latin typeface="Comic Sans MS" pitchFamily="66" charset="0"/>
            </a:endParaRPr>
          </a:p>
        </p:txBody>
      </p:sp>
      <p:graphicFrame>
        <p:nvGraphicFramePr>
          <p:cNvPr id="719876" name="Object 4"/>
          <p:cNvGraphicFramePr>
            <a:graphicFrameLocks noChangeAspect="1"/>
          </p:cNvGraphicFramePr>
          <p:nvPr/>
        </p:nvGraphicFramePr>
        <p:xfrm>
          <a:off x="1511300" y="2971800"/>
          <a:ext cx="3376613" cy="457200"/>
        </p:xfrm>
        <a:graphic>
          <a:graphicData uri="http://schemas.openxmlformats.org/presentationml/2006/ole">
            <mc:AlternateContent xmlns:mc="http://schemas.openxmlformats.org/markup-compatibility/2006">
              <mc:Choice xmlns:v="urn:schemas-microsoft-com:vml" Requires="v">
                <p:oleObj name="Equation" r:id="rId3" imgW="1688760" imgH="228600" progId="Equation.3">
                  <p:embed/>
                </p:oleObj>
              </mc:Choice>
              <mc:Fallback>
                <p:oleObj name="Equation" r:id="rId3" imgW="1688760" imgH="228600" progId="Equation.3">
                  <p:embed/>
                  <p:pic>
                    <p:nvPicPr>
                      <p:cNvPr id="719876" name="Object 4"/>
                      <p:cNvPicPr>
                        <a:picLocks noChangeAspect="1" noChangeArrowheads="1"/>
                      </p:cNvPicPr>
                      <p:nvPr/>
                    </p:nvPicPr>
                    <p:blipFill>
                      <a:blip r:embed="rId4"/>
                      <a:srcRect/>
                      <a:stretch>
                        <a:fillRect/>
                      </a:stretch>
                    </p:blipFill>
                    <p:spPr bwMode="auto">
                      <a:xfrm>
                        <a:off x="1511300" y="2971800"/>
                        <a:ext cx="3376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98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1447800"/>
            <a:ext cx="3263280" cy="288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19882" name="Object 10"/>
          <p:cNvGraphicFramePr>
            <a:graphicFrameLocks noChangeAspect="1"/>
          </p:cNvGraphicFramePr>
          <p:nvPr>
            <p:extLst>
              <p:ext uri="{D42A27DB-BD31-4B8C-83A1-F6EECF244321}">
                <p14:modId xmlns:p14="http://schemas.microsoft.com/office/powerpoint/2010/main" val="1364409505"/>
              </p:ext>
            </p:extLst>
          </p:nvPr>
        </p:nvGraphicFramePr>
        <p:xfrm>
          <a:off x="7291393" y="4423901"/>
          <a:ext cx="425450" cy="325437"/>
        </p:xfrm>
        <a:graphic>
          <a:graphicData uri="http://schemas.openxmlformats.org/presentationml/2006/ole">
            <mc:AlternateContent xmlns:mc="http://schemas.openxmlformats.org/markup-compatibility/2006">
              <mc:Choice xmlns:v="urn:schemas-microsoft-com:vml" Requires="v">
                <p:oleObj name="Formula" r:id="rId6" imgW="216000" imgH="165240" progId="Equation.Ribbit">
                  <p:embed/>
                </p:oleObj>
              </mc:Choice>
              <mc:Fallback>
                <p:oleObj name="Formula" r:id="rId6" imgW="216000" imgH="165240" progId="Equation.Ribbit">
                  <p:embed/>
                  <p:pic>
                    <p:nvPicPr>
                      <p:cNvPr id="71988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393" y="4423901"/>
                        <a:ext cx="42545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9873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2A9C8167-CA72-4A6F-A9A8-9D52C628BCE4}" type="slidenum">
              <a:rPr lang="zh-CN" altLang="en-US"/>
              <a:pPr/>
              <a:t>87</a:t>
            </a:fld>
            <a:endParaRPr lang="en-US" altLang="zh-CN"/>
          </a:p>
        </p:txBody>
      </p:sp>
      <p:sp>
        <p:nvSpPr>
          <p:cNvPr id="6149" name="标题 1"/>
          <p:cNvSpPr>
            <a:spLocks noGrp="1"/>
          </p:cNvSpPr>
          <p:nvPr>
            <p:ph type="title"/>
          </p:nvPr>
        </p:nvSpPr>
        <p:spPr/>
        <p:txBody>
          <a:bodyPr/>
          <a:lstStyle/>
          <a:p>
            <a:r>
              <a:rPr lang="en-US" altLang="zh-CN"/>
              <a:t>Logistic Regression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95400"/>
                <a:ext cx="8229600" cy="4830763"/>
              </a:xfrm>
            </p:spPr>
            <p:txBody>
              <a:bodyPr>
                <a:normAutofit/>
              </a:bodyPr>
              <a:lstStyle/>
              <a:p>
                <a:pPr>
                  <a:lnSpc>
                    <a:spcPct val="110000"/>
                  </a:lnSpc>
                </a:pPr>
                <a:r>
                  <a:rPr lang="en-US" altLang="zh-CN" sz="2500" dirty="0"/>
                  <a:t>In logistic regression, we learn the conditional distribution P(</a:t>
                </a:r>
                <a:r>
                  <a:rPr lang="en-US" altLang="zh-CN" sz="2500" dirty="0" err="1"/>
                  <a:t>y|x</a:t>
                </a:r>
                <a:r>
                  <a:rPr lang="en-US" altLang="zh-CN" sz="2500" dirty="0"/>
                  <a:t>)</a:t>
                </a:r>
              </a:p>
              <a:p>
                <a:pPr>
                  <a:lnSpc>
                    <a:spcPct val="110000"/>
                  </a:lnSpc>
                </a:pPr>
                <a:r>
                  <a:rPr lang="en-US" altLang="zh-CN" sz="2500" dirty="0"/>
                  <a:t>Let </a:t>
                </a:r>
                <a:r>
                  <a:rPr lang="en-US" altLang="zh-CN" sz="2500" dirty="0" err="1"/>
                  <a:t>p</a:t>
                </a:r>
                <a:r>
                  <a:rPr lang="en-US" altLang="zh-CN" sz="2500" baseline="-25000" dirty="0" err="1"/>
                  <a:t>y</a:t>
                </a:r>
                <a:r>
                  <a:rPr lang="en-US" altLang="zh-CN" sz="2500" dirty="0"/>
                  <a:t>(x; </a:t>
                </a:r>
                <a14:m>
                  <m:oMath xmlns:m="http://schemas.openxmlformats.org/officeDocument/2006/math">
                    <m:r>
                      <a:rPr lang="zh-CN" altLang="en-US" sz="2500" i="1" smtClean="0">
                        <a:latin typeface="Cambria Math" panose="02040503050406030204" pitchFamily="18" charset="0"/>
                      </a:rPr>
                      <m:t>𝜃</m:t>
                    </m:r>
                  </m:oMath>
                </a14:m>
                <a:r>
                  <a:rPr lang="en-US" altLang="zh-CN" sz="2500" dirty="0"/>
                  <a:t>) be our estimate of P(</a:t>
                </a:r>
                <a:r>
                  <a:rPr lang="en-US" altLang="zh-CN" sz="2500" dirty="0" err="1"/>
                  <a:t>y|x</a:t>
                </a:r>
                <a:r>
                  <a:rPr lang="en-US" altLang="zh-CN" sz="2500" dirty="0"/>
                  <a:t>), where </a:t>
                </a:r>
                <a14:m>
                  <m:oMath xmlns:m="http://schemas.openxmlformats.org/officeDocument/2006/math">
                    <m:r>
                      <a:rPr lang="zh-CN" altLang="en-US" sz="2500" i="1" smtClean="0">
                        <a:latin typeface="Cambria Math" panose="02040503050406030204" pitchFamily="18" charset="0"/>
                      </a:rPr>
                      <m:t>𝜃</m:t>
                    </m:r>
                  </m:oMath>
                </a14:m>
                <a:r>
                  <a:rPr lang="en-US" altLang="zh-CN" sz="2500" dirty="0"/>
                  <a:t> is a vector of adjustable parameters.  </a:t>
                </a:r>
              </a:p>
              <a:p>
                <a:pPr>
                  <a:lnSpc>
                    <a:spcPct val="110000"/>
                  </a:lnSpc>
                </a:pPr>
                <a:r>
                  <a:rPr lang="en-US" altLang="zh-CN" sz="2500" dirty="0"/>
                  <a:t>Assume there are two classes, y = 0 and y = 1 and</a:t>
                </a: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500" b="0" i="1" smtClean="0">
                          <a:latin typeface="Cambria Math"/>
                        </a:rPr>
                        <m:t>𝑃</m:t>
                      </m:r>
                      <m:d>
                        <m:dPr>
                          <m:ctrlPr>
                            <a:rPr lang="en-US" altLang="zh-CN" sz="2500" b="0" i="1" smtClean="0">
                              <a:latin typeface="Cambria Math" panose="02040503050406030204" pitchFamily="18" charset="0"/>
                            </a:rPr>
                          </m:ctrlPr>
                        </m:dPr>
                        <m:e>
                          <m:r>
                            <a:rPr lang="en-US" altLang="zh-CN" sz="2500" b="0" i="1" smtClean="0">
                              <a:latin typeface="Cambria Math"/>
                            </a:rPr>
                            <m:t>𝑦</m:t>
                          </m:r>
                          <m:r>
                            <a:rPr lang="en-US" altLang="zh-CN" sz="2500" b="0" i="1" smtClean="0">
                              <a:latin typeface="Cambria Math"/>
                            </a:rPr>
                            <m:t>=1</m:t>
                          </m:r>
                        </m:e>
                        <m:e>
                          <m:r>
                            <a:rPr lang="en-US" altLang="zh-CN" sz="2500" b="0" i="1" smtClean="0">
                              <a:latin typeface="Cambria Math"/>
                            </a:rPr>
                            <m:t>𝑥</m:t>
                          </m:r>
                        </m:e>
                      </m:d>
                      <m:r>
                        <a:rPr lang="en-US" altLang="zh-CN" sz="2500" b="0" i="1" smtClean="0">
                          <a:latin typeface="Cambria Math"/>
                        </a:rPr>
                        <m:t>=</m:t>
                      </m:r>
                      <m:sSub>
                        <m:sSubPr>
                          <m:ctrlPr>
                            <a:rPr lang="en-US" altLang="zh-CN" sz="2500" b="0" i="1" smtClean="0">
                              <a:latin typeface="Cambria Math" panose="02040503050406030204" pitchFamily="18" charset="0"/>
                            </a:rPr>
                          </m:ctrlPr>
                        </m:sSubPr>
                        <m:e>
                          <m:r>
                            <a:rPr lang="en-US" altLang="zh-CN" sz="2500" b="0" i="1" smtClean="0">
                              <a:latin typeface="Cambria Math"/>
                            </a:rPr>
                            <m:t>h</m:t>
                          </m:r>
                        </m:e>
                        <m:sub>
                          <m:r>
                            <a:rPr lang="zh-CN" altLang="en-US" sz="2500" b="0" i="1" smtClean="0">
                              <a:latin typeface="Cambria Math" panose="02040503050406030204" pitchFamily="18" charset="0"/>
                            </a:rPr>
                            <m:t>𝜃</m:t>
                          </m:r>
                        </m:sub>
                      </m:sSub>
                      <m:d>
                        <m:dPr>
                          <m:ctrlPr>
                            <a:rPr lang="en-US" altLang="zh-CN" sz="2500" b="0" i="1" smtClean="0">
                              <a:latin typeface="Cambria Math" panose="02040503050406030204" pitchFamily="18" charset="0"/>
                            </a:rPr>
                          </m:ctrlPr>
                        </m:dPr>
                        <m:e>
                          <m:r>
                            <a:rPr lang="en-US" altLang="zh-CN" sz="2500" b="0" i="1" smtClean="0">
                              <a:latin typeface="Cambria Math"/>
                            </a:rPr>
                            <m:t>𝑥</m:t>
                          </m:r>
                        </m:e>
                      </m:d>
                    </m:oMath>
                  </m:oMathPara>
                </a14:m>
                <a:endParaRPr lang="en-US" altLang="zh-CN" sz="2500" b="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500" b="0" i="1" smtClean="0">
                          <a:latin typeface="Cambria Math"/>
                        </a:rPr>
                        <m:t>𝑃</m:t>
                      </m:r>
                      <m:d>
                        <m:dPr>
                          <m:ctrlPr>
                            <a:rPr lang="en-US" altLang="zh-CN" sz="2500" b="0" i="1" smtClean="0">
                              <a:latin typeface="Cambria Math" panose="02040503050406030204" pitchFamily="18" charset="0"/>
                            </a:rPr>
                          </m:ctrlPr>
                        </m:dPr>
                        <m:e>
                          <m:r>
                            <a:rPr lang="en-US" altLang="zh-CN" sz="2500" b="0" i="1" smtClean="0">
                              <a:latin typeface="Cambria Math"/>
                            </a:rPr>
                            <m:t>𝑦</m:t>
                          </m:r>
                          <m:r>
                            <a:rPr lang="en-US" altLang="zh-CN" sz="2500" b="0" i="1" smtClean="0">
                              <a:latin typeface="Cambria Math"/>
                            </a:rPr>
                            <m:t>=0</m:t>
                          </m:r>
                        </m:e>
                        <m:e>
                          <m:r>
                            <a:rPr lang="en-US" altLang="zh-CN" sz="2500" b="0" i="1" smtClean="0">
                              <a:latin typeface="Cambria Math"/>
                            </a:rPr>
                            <m:t>𝑥</m:t>
                          </m:r>
                        </m:e>
                      </m:d>
                      <m:r>
                        <a:rPr lang="en-US" altLang="zh-CN" sz="2500" b="0" i="1" smtClean="0">
                          <a:latin typeface="Cambria Math"/>
                        </a:rPr>
                        <m:t>=1−</m:t>
                      </m:r>
                      <m:sSub>
                        <m:sSubPr>
                          <m:ctrlPr>
                            <a:rPr lang="en-US" altLang="zh-CN" sz="2500" b="0" i="1" smtClean="0">
                              <a:latin typeface="Cambria Math" panose="02040503050406030204" pitchFamily="18" charset="0"/>
                            </a:rPr>
                          </m:ctrlPr>
                        </m:sSubPr>
                        <m:e>
                          <m:r>
                            <a:rPr lang="en-US" altLang="zh-CN" sz="2500" b="0" i="1" smtClean="0">
                              <a:latin typeface="Cambria Math"/>
                            </a:rPr>
                            <m:t>h</m:t>
                          </m:r>
                        </m:e>
                        <m:sub>
                          <m:r>
                            <a:rPr lang="zh-CN" altLang="en-US" sz="2500" b="0" i="1" smtClean="0">
                              <a:latin typeface="Cambria Math" panose="02040503050406030204" pitchFamily="18" charset="0"/>
                            </a:rPr>
                            <m:t>𝜃</m:t>
                          </m:r>
                        </m:sub>
                      </m:sSub>
                      <m:r>
                        <a:rPr lang="en-US" altLang="zh-CN" sz="2500" b="0" i="1" smtClean="0">
                          <a:latin typeface="Cambria Math"/>
                        </a:rPr>
                        <m:t>(</m:t>
                      </m:r>
                      <m:r>
                        <a:rPr lang="en-US" altLang="zh-CN" sz="2500" b="0" i="1" smtClean="0">
                          <a:latin typeface="Cambria Math"/>
                        </a:rPr>
                        <m:t>𝑥</m:t>
                      </m:r>
                      <m:r>
                        <a:rPr lang="en-US" altLang="zh-CN" sz="2500" b="0" i="1" smtClean="0">
                          <a:latin typeface="Cambria Math"/>
                        </a:rPr>
                        <m:t>)</m:t>
                      </m:r>
                    </m:oMath>
                  </m:oMathPara>
                </a14:m>
                <a:endParaRPr lang="en-US" altLang="zh-CN" sz="2500" dirty="0"/>
              </a:p>
              <a:p>
                <a:pPr>
                  <a:lnSpc>
                    <a:spcPct val="110000"/>
                  </a:lnSpc>
                </a:pPr>
                <a:r>
                  <a:rPr lang="en-US" altLang="zh-CN" sz="2500" dirty="0"/>
                  <a:t>Can be written more compactly</a:t>
                </a: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500" b="0" i="1" smtClean="0">
                          <a:solidFill>
                            <a:srgbClr val="0033CC"/>
                          </a:solidFill>
                          <a:latin typeface="Cambria Math"/>
                        </a:rPr>
                        <m:t>𝑃</m:t>
                      </m:r>
                      <m:d>
                        <m:dPr>
                          <m:ctrlPr>
                            <a:rPr lang="en-US" altLang="zh-CN" sz="2500" b="0" i="1" smtClean="0">
                              <a:solidFill>
                                <a:srgbClr val="0033CC"/>
                              </a:solidFill>
                              <a:latin typeface="Cambria Math" panose="02040503050406030204" pitchFamily="18" charset="0"/>
                            </a:rPr>
                          </m:ctrlPr>
                        </m:dPr>
                        <m:e>
                          <m:r>
                            <a:rPr lang="en-US" altLang="zh-CN" sz="2500" b="0" i="1" smtClean="0">
                              <a:solidFill>
                                <a:srgbClr val="0033CC"/>
                              </a:solidFill>
                              <a:latin typeface="Cambria Math"/>
                            </a:rPr>
                            <m:t>𝑦</m:t>
                          </m:r>
                        </m:e>
                        <m:e>
                          <m:r>
                            <a:rPr lang="en-US" altLang="zh-CN" sz="2500" b="0" i="1" smtClean="0">
                              <a:solidFill>
                                <a:srgbClr val="0033CC"/>
                              </a:solidFill>
                              <a:latin typeface="Cambria Math"/>
                            </a:rPr>
                            <m:t>𝑥</m:t>
                          </m:r>
                        </m:e>
                      </m:d>
                      <m:r>
                        <a:rPr lang="en-US" altLang="zh-CN" sz="2500" b="0" i="1" smtClean="0">
                          <a:solidFill>
                            <a:srgbClr val="0033CC"/>
                          </a:solidFill>
                          <a:latin typeface="Cambria Math"/>
                        </a:rPr>
                        <m:t>=</m:t>
                      </m:r>
                      <m:sSup>
                        <m:sSupPr>
                          <m:ctrlPr>
                            <a:rPr lang="en-US" altLang="zh-CN" sz="2500" b="0" i="1" smtClean="0">
                              <a:solidFill>
                                <a:srgbClr val="0033CC"/>
                              </a:solidFill>
                              <a:latin typeface="Cambria Math" panose="02040503050406030204" pitchFamily="18" charset="0"/>
                            </a:rPr>
                          </m:ctrlPr>
                        </m:sSupPr>
                        <m:e>
                          <m:r>
                            <a:rPr lang="en-US" altLang="zh-CN" sz="2500" b="0" i="1" smtClean="0">
                              <a:solidFill>
                                <a:srgbClr val="0033CC"/>
                              </a:solidFill>
                              <a:latin typeface="Cambria Math"/>
                            </a:rPr>
                            <m:t>h</m:t>
                          </m:r>
                          <m:r>
                            <a:rPr lang="en-US" altLang="zh-CN" sz="2500" b="0" i="1" smtClean="0">
                              <a:solidFill>
                                <a:srgbClr val="0033CC"/>
                              </a:solidFill>
                              <a:latin typeface="Cambria Math"/>
                            </a:rPr>
                            <m:t>(</m:t>
                          </m:r>
                          <m:r>
                            <a:rPr lang="en-US" altLang="zh-CN" sz="2500" b="0" i="1" smtClean="0">
                              <a:solidFill>
                                <a:srgbClr val="0033CC"/>
                              </a:solidFill>
                              <a:latin typeface="Cambria Math"/>
                            </a:rPr>
                            <m:t>𝑥</m:t>
                          </m:r>
                          <m:r>
                            <a:rPr lang="en-US" altLang="zh-CN" sz="2500" b="0" i="1" smtClean="0">
                              <a:solidFill>
                                <a:srgbClr val="0033CC"/>
                              </a:solidFill>
                              <a:latin typeface="Cambria Math"/>
                            </a:rPr>
                            <m:t>)</m:t>
                          </m:r>
                        </m:e>
                        <m:sup>
                          <m:r>
                            <a:rPr lang="en-US" altLang="zh-CN" sz="2500" b="0" i="1" smtClean="0">
                              <a:solidFill>
                                <a:srgbClr val="0033CC"/>
                              </a:solidFill>
                              <a:latin typeface="Cambria Math"/>
                            </a:rPr>
                            <m:t>𝑦</m:t>
                          </m:r>
                        </m:sup>
                      </m:sSup>
                      <m:sSup>
                        <m:sSupPr>
                          <m:ctrlPr>
                            <a:rPr lang="en-US" altLang="zh-CN" sz="2500" b="0" i="1" smtClean="0">
                              <a:solidFill>
                                <a:srgbClr val="0033CC"/>
                              </a:solidFill>
                              <a:latin typeface="Cambria Math" panose="02040503050406030204" pitchFamily="18" charset="0"/>
                            </a:rPr>
                          </m:ctrlPr>
                        </m:sSupPr>
                        <m:e>
                          <m:r>
                            <a:rPr lang="en-US" altLang="zh-CN" sz="2500" b="0" i="1" smtClean="0">
                              <a:solidFill>
                                <a:srgbClr val="0033CC"/>
                              </a:solidFill>
                              <a:latin typeface="Cambria Math"/>
                            </a:rPr>
                            <m:t>(1−</m:t>
                          </m:r>
                          <m:r>
                            <a:rPr lang="en-US" altLang="zh-CN" sz="2500" b="0" i="1" smtClean="0">
                              <a:solidFill>
                                <a:srgbClr val="0033CC"/>
                              </a:solidFill>
                              <a:latin typeface="Cambria Math"/>
                            </a:rPr>
                            <m:t>h</m:t>
                          </m:r>
                          <m:d>
                            <m:dPr>
                              <m:ctrlPr>
                                <a:rPr lang="en-US" altLang="zh-CN" sz="2500" b="0" i="1" smtClean="0">
                                  <a:solidFill>
                                    <a:srgbClr val="0033CC"/>
                                  </a:solidFill>
                                  <a:latin typeface="Cambria Math" panose="02040503050406030204" pitchFamily="18" charset="0"/>
                                </a:rPr>
                              </m:ctrlPr>
                            </m:dPr>
                            <m:e>
                              <m:r>
                                <a:rPr lang="en-US" altLang="zh-CN" sz="2500" b="0" i="1" smtClean="0">
                                  <a:solidFill>
                                    <a:srgbClr val="0033CC"/>
                                  </a:solidFill>
                                  <a:latin typeface="Cambria Math"/>
                                </a:rPr>
                                <m:t>𝑥</m:t>
                              </m:r>
                            </m:e>
                          </m:d>
                          <m:r>
                            <a:rPr lang="en-US" altLang="zh-CN" sz="2500" b="0" i="1" smtClean="0">
                              <a:solidFill>
                                <a:srgbClr val="0033CC"/>
                              </a:solidFill>
                              <a:latin typeface="Cambria Math"/>
                            </a:rPr>
                            <m:t>)</m:t>
                          </m:r>
                        </m:e>
                        <m:sup>
                          <m:r>
                            <a:rPr lang="en-US" altLang="zh-CN" sz="2500" b="0" i="1" smtClean="0">
                              <a:solidFill>
                                <a:srgbClr val="0033CC"/>
                              </a:solidFill>
                              <a:latin typeface="Cambria Math"/>
                            </a:rPr>
                            <m:t>1−</m:t>
                          </m:r>
                          <m:r>
                            <a:rPr lang="en-US" altLang="zh-CN" sz="2500" b="0" i="1" smtClean="0">
                              <a:solidFill>
                                <a:srgbClr val="0033CC"/>
                              </a:solidFill>
                              <a:latin typeface="Cambria Math"/>
                            </a:rPr>
                            <m:t>𝑦</m:t>
                          </m:r>
                        </m:sup>
                      </m:sSup>
                    </m:oMath>
                  </m:oMathPara>
                </a14:m>
                <a:endParaRPr lang="en-US" altLang="zh-CN" sz="2500" dirty="0"/>
              </a:p>
              <a:p>
                <a:pPr>
                  <a:lnSpc>
                    <a:spcPct val="110000"/>
                  </a:lnSpc>
                </a:pPr>
                <a:r>
                  <a:rPr lang="en-IN" altLang="zh-CN" sz="2500" dirty="0"/>
                  <a:t>We can used the gradient method</a:t>
                </a:r>
                <a:endParaRPr lang="en-US" altLang="zh-CN" sz="25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95400"/>
                <a:ext cx="8229600" cy="4830763"/>
              </a:xfrm>
              <a:blipFill>
                <a:blip r:embed="rId2"/>
                <a:stretch>
                  <a:fillRect l="-1037" t="-631" r="-1333"/>
                </a:stretch>
              </a:blipFill>
            </p:spPr>
            <p:txBody>
              <a:bodyPr/>
              <a:lstStyle/>
              <a:p>
                <a:r>
                  <a:rPr lang="en-US">
                    <a:noFill/>
                  </a:rPr>
                  <a:t> </a:t>
                </a:r>
              </a:p>
            </p:txBody>
          </p:sp>
        </mc:Fallback>
      </mc:AlternateContent>
    </p:spTree>
    <p:extLst>
      <p:ext uri="{BB962C8B-B14F-4D97-AF65-F5344CB8AC3E}">
        <p14:creationId xmlns:p14="http://schemas.microsoft.com/office/powerpoint/2010/main" val="1877097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Maximize 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a:ea typeface="Cambria Math"/>
                        </a:rPr>
                        <m:t>=</m:t>
                      </m:r>
                      <m:r>
                        <a:rPr lang="en-US" b="0" i="1" smtClean="0">
                          <a:latin typeface="Cambria Math"/>
                          <a:ea typeface="Cambria Math"/>
                        </a:rPr>
                        <m:t>𝑝</m:t>
                      </m:r>
                      <m:r>
                        <a:rPr lang="en-US" b="0" i="1" smtClean="0">
                          <a:latin typeface="Cambria Math"/>
                          <a:ea typeface="Cambria Math"/>
                        </a:rPr>
                        <m:t>(</m:t>
                      </m:r>
                      <m:acc>
                        <m:accPr>
                          <m:chr m:val="⃗"/>
                          <m:ctrlPr>
                            <a:rPr lang="en-US" b="0" i="1" smtClean="0">
                              <a:latin typeface="Cambria Math" panose="02040503050406030204" pitchFamily="18" charset="0"/>
                              <a:ea typeface="Cambria Math"/>
                            </a:rPr>
                          </m:ctrlPr>
                        </m:accPr>
                        <m:e>
                          <m:r>
                            <a:rPr lang="en-US" b="0" i="1" smtClean="0">
                              <a:latin typeface="Cambria Math"/>
                              <a:ea typeface="Cambria Math"/>
                            </a:rPr>
                            <m:t>𝑦</m:t>
                          </m:r>
                        </m:e>
                      </m:acc>
                      <m:r>
                        <a:rPr lang="en-US" b="0" i="1" smtClean="0">
                          <a:latin typeface="Cambria Math"/>
                        </a:rPr>
                        <m:t>|</m:t>
                      </m:r>
                      <m:r>
                        <a:rPr lang="en-US" b="0" i="1" smtClean="0">
                          <a:latin typeface="Cambria Math"/>
                        </a:rPr>
                        <m:t>𝑋</m:t>
                      </m:r>
                      <m:r>
                        <a:rPr lang="en-US" b="0" i="1" smtClean="0">
                          <a:latin typeface="Cambria Math"/>
                        </a:rPr>
                        <m:t>;</m:t>
                      </m:r>
                      <m:r>
                        <a:rPr lang="en-US" b="0" i="1" smtClean="0">
                          <a:latin typeface="Cambria Math" panose="02040503050406030204" pitchFamily="18" charset="0"/>
                          <a:ea typeface="Cambria Math" panose="02040503050406030204" pitchFamily="18" charset="0"/>
                        </a:rPr>
                        <m:t>𝜃</m:t>
                      </m:r>
                      <m:r>
                        <a:rPr lang="en-US" b="0" i="1" smtClean="0">
                          <a:latin typeface="Cambria Math"/>
                          <a:ea typeface="Cambria Math"/>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𝑚</m:t>
                          </m:r>
                        </m:sup>
                        <m:e>
                          <m:r>
                            <a:rPr lang="en-US" b="0" i="1" smtClean="0">
                              <a:latin typeface="Cambria Math"/>
                            </a:rPr>
                            <m:t>𝑝</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r>
                            <a:rPr lang="en-US" b="0" i="1" smtClean="0">
                              <a:latin typeface="Cambria Math" panose="02040503050406030204" pitchFamily="18" charset="0"/>
                              <a:ea typeface="Cambria Math" panose="02040503050406030204" pitchFamily="18" charset="0"/>
                            </a:rPr>
                            <m:t>𝜃</m:t>
                          </m:r>
                          <m:r>
                            <a:rPr lang="en-US" b="0" i="1" smtClean="0">
                              <a:latin typeface="Cambria Math"/>
                            </a:rPr>
                            <m:t>)</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𝑚</m:t>
                          </m:r>
                        </m:sup>
                        <m:e>
                          <m:sSup>
                            <m:sSupPr>
                              <m:ctrlPr>
                                <a:rPr lang="en-US" b="0" i="1" smtClean="0">
                                  <a:latin typeface="Cambria Math" panose="02040503050406030204" pitchFamily="18" charset="0"/>
                                </a:rPr>
                              </m:ctrlPr>
                            </m:sSupPr>
                            <m:e>
                              <m:r>
                                <a:rPr lang="en-US" b="0" i="1" smtClean="0">
                                  <a:latin typeface="Cambria Math"/>
                                </a:rPr>
                                <m:t>h</m:t>
                              </m:r>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sSubSup>
                              <m:r>
                                <a:rPr lang="en-US" b="0" i="1" smtClean="0">
                                  <a:latin typeface="Cambria Math"/>
                                </a:rPr>
                                <m:t>)</m:t>
                              </m:r>
                            </m:e>
                            <m:sup>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sup>
                          </m:sSup>
                          <m:sSup>
                            <m:sSupPr>
                              <m:ctrlPr>
                                <a:rPr lang="en-US" b="0" i="1" smtClean="0">
                                  <a:latin typeface="Cambria Math" panose="02040503050406030204" pitchFamily="18" charset="0"/>
                                </a:rPr>
                              </m:ctrlPr>
                            </m:sSupPr>
                            <m:e>
                              <m:r>
                                <a:rPr lang="en-US" b="0" i="1" smtClean="0">
                                  <a:latin typeface="Cambria Math"/>
                                </a:rPr>
                                <m:t>(1−</m:t>
                              </m:r>
                              <m:r>
                                <a:rPr lang="en-US" b="0" i="1" smtClean="0">
                                  <a:latin typeface="Cambria Math"/>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e>
                              </m:d>
                              <m:r>
                                <a:rPr lang="en-US" b="0" i="1" smtClean="0">
                                  <a:latin typeface="Cambria Math"/>
                                </a:rPr>
                                <m:t>)</m:t>
                              </m:r>
                            </m:e>
                            <m:sup>
                              <m:r>
                                <a:rPr lang="en-US" b="0" i="1" smtClean="0">
                                  <a:latin typeface="Cambria Math"/>
                                </a:rPr>
                                <m:t>1−</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33CC"/>
                          </a:solidFill>
                          <a:latin typeface="Cambria Math"/>
                        </a:rPr>
                        <m:t>𝑙</m:t>
                      </m:r>
                      <m:d>
                        <m:dPr>
                          <m:ctrlPr>
                            <a:rPr lang="en-US" b="0" i="1" smtClean="0">
                              <a:solidFill>
                                <a:srgbClr val="0033CC"/>
                              </a:solidFill>
                              <a:latin typeface="Cambria Math" panose="02040503050406030204" pitchFamily="18" charset="0"/>
                            </a:rPr>
                          </m:ctrlPr>
                        </m:dPr>
                        <m:e>
                          <m:r>
                            <a:rPr lang="en-US" b="0" i="1" smtClean="0">
                              <a:solidFill>
                                <a:srgbClr val="0033CC"/>
                              </a:solidFill>
                              <a:latin typeface="Cambria Math" panose="02040503050406030204" pitchFamily="18" charset="0"/>
                              <a:ea typeface="Cambria Math" panose="02040503050406030204" pitchFamily="18" charset="0"/>
                            </a:rPr>
                            <m:t>𝜃</m:t>
                          </m:r>
                        </m:e>
                      </m:d>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𝐿</m:t>
                              </m:r>
                              <m:d>
                                <m:dPr>
                                  <m:ctrlPr>
                                    <a:rPr lang="en-US" b="0" i="1" smtClean="0">
                                      <a:latin typeface="Cambria Math" panose="02040503050406030204" pitchFamily="18" charset="0"/>
                                      <a:ea typeface="Cambria Math"/>
                                    </a:rPr>
                                  </m:ctrlPr>
                                </m:dPr>
                                <m:e>
                                  <m:r>
                                    <a:rPr lang="en-US" b="0" i="1" smtClean="0">
                                      <a:latin typeface="Cambria Math" panose="02040503050406030204" pitchFamily="18" charset="0"/>
                                      <a:ea typeface="Cambria Math" panose="02040503050406030204" pitchFamily="18" charset="0"/>
                                    </a:rPr>
                                    <m:t>𝜃</m:t>
                                  </m:r>
                                </m:e>
                              </m:d>
                            </m:e>
                          </m:d>
                        </m:e>
                      </m:func>
                    </m:oMath>
                  </m:oMathPara>
                </a14:m>
                <a:endParaRPr lang="en-US" b="0"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33CC"/>
                          </a:solidFill>
                          <a:latin typeface="Cambria Math"/>
                        </a:rPr>
                        <m:t>=</m:t>
                      </m:r>
                      <m:nary>
                        <m:naryPr>
                          <m:chr m:val="∑"/>
                          <m:ctrlPr>
                            <a:rPr lang="en-US" b="0" i="1" smtClean="0">
                              <a:solidFill>
                                <a:srgbClr val="0033CC"/>
                              </a:solidFill>
                              <a:latin typeface="Cambria Math" panose="02040503050406030204" pitchFamily="18" charset="0"/>
                            </a:rPr>
                          </m:ctrlPr>
                        </m:naryPr>
                        <m:sub>
                          <m:r>
                            <m:rPr>
                              <m:brk m:alnAt="23"/>
                            </m:rPr>
                            <a:rPr lang="en-US" b="0" i="1" smtClean="0">
                              <a:solidFill>
                                <a:srgbClr val="0033CC"/>
                              </a:solidFill>
                              <a:latin typeface="Cambria Math"/>
                            </a:rPr>
                            <m:t>𝑖</m:t>
                          </m:r>
                          <m:r>
                            <a:rPr lang="en-US" b="0" i="1" smtClean="0">
                              <a:solidFill>
                                <a:srgbClr val="0033CC"/>
                              </a:solidFill>
                              <a:latin typeface="Cambria Math"/>
                            </a:rPr>
                            <m:t>=1</m:t>
                          </m:r>
                        </m:sub>
                        <m:sup>
                          <m:r>
                            <a:rPr lang="en-US" b="0" i="1" smtClean="0">
                              <a:solidFill>
                                <a:srgbClr val="0033CC"/>
                              </a:solidFill>
                              <a:latin typeface="Cambria Math"/>
                            </a:rPr>
                            <m:t>𝑚</m:t>
                          </m:r>
                        </m:sup>
                        <m:e>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𝑦</m:t>
                              </m:r>
                            </m:e>
                            <m:sup>
                              <m:r>
                                <a:rPr lang="en-US" b="0" i="1" smtClean="0">
                                  <a:solidFill>
                                    <a:srgbClr val="0033CC"/>
                                  </a:solidFill>
                                  <a:latin typeface="Cambria Math"/>
                                </a:rPr>
                                <m:t>𝑖</m:t>
                              </m:r>
                            </m:sup>
                          </m:sSup>
                          <m:func>
                            <m:funcPr>
                              <m:ctrlPr>
                                <a:rPr lang="en-US" b="0" i="1" smtClean="0">
                                  <a:solidFill>
                                    <a:srgbClr val="0033CC"/>
                                  </a:solidFill>
                                  <a:latin typeface="Cambria Math" panose="02040503050406030204" pitchFamily="18" charset="0"/>
                                </a:rPr>
                              </m:ctrlPr>
                            </m:funcPr>
                            <m:fName>
                              <m:r>
                                <m:rPr>
                                  <m:sty m:val="p"/>
                                </m:rPr>
                                <a:rPr lang="en-US" b="0" i="0" smtClean="0">
                                  <a:solidFill>
                                    <a:srgbClr val="0033CC"/>
                                  </a:solidFill>
                                  <a:latin typeface="Cambria Math"/>
                                </a:rPr>
                                <m:t>log</m:t>
                              </m:r>
                            </m:fName>
                            <m:e>
                              <m:r>
                                <a:rPr lang="en-US" b="0" i="1" smtClean="0">
                                  <a:solidFill>
                                    <a:srgbClr val="0033CC"/>
                                  </a:solidFill>
                                  <a:latin typeface="Cambria Math"/>
                                </a:rPr>
                                <m:t>h</m:t>
                              </m:r>
                              <m:r>
                                <a:rPr lang="en-US" b="0" i="1" smtClean="0">
                                  <a:solidFill>
                                    <a:srgbClr val="0033CC"/>
                                  </a:solidFill>
                                  <a:latin typeface="Cambria Math"/>
                                </a:rPr>
                                <m:t>(</m:t>
                              </m:r>
                              <m:sSup>
                                <m:sSupPr>
                                  <m:ctrlPr>
                                    <a:rPr lang="en-US" b="0" i="1" smtClean="0">
                                      <a:solidFill>
                                        <a:srgbClr val="0033CC"/>
                                      </a:solidFill>
                                      <a:latin typeface="Cambria Math" panose="02040503050406030204" pitchFamily="18" charset="0"/>
                                    </a:rPr>
                                  </m:ctrlPr>
                                </m:sSupPr>
                                <m:e>
                                  <m:r>
                                    <a:rPr lang="en-US" b="0" i="1" smtClean="0">
                                      <a:solidFill>
                                        <a:srgbClr val="0033CC"/>
                                      </a:solidFill>
                                      <a:latin typeface="Cambria Math"/>
                                    </a:rPr>
                                    <m:t>𝑥</m:t>
                                  </m:r>
                                </m:e>
                                <m:sup>
                                  <m:r>
                                    <a:rPr lang="en-US" b="0" i="1" smtClean="0">
                                      <a:solidFill>
                                        <a:srgbClr val="0033CC"/>
                                      </a:solidFill>
                                      <a:latin typeface="Cambria Math"/>
                                    </a:rPr>
                                    <m:t>𝑖</m:t>
                                  </m:r>
                                </m:sup>
                              </m:sSup>
                              <m:r>
                                <a:rPr lang="en-US" b="0" i="1" smtClean="0">
                                  <a:solidFill>
                                    <a:srgbClr val="0033CC"/>
                                  </a:solidFill>
                                  <a:latin typeface="Cambria Math"/>
                                </a:rPr>
                                <m:t>)</m:t>
                              </m:r>
                            </m:e>
                          </m:func>
                          <m:r>
                            <a:rPr lang="en-US" b="0" i="1" smtClean="0">
                              <a:solidFill>
                                <a:srgbClr val="0033CC"/>
                              </a:solidFill>
                              <a:latin typeface="Cambria Math"/>
                            </a:rPr>
                            <m:t>+(1−</m:t>
                          </m:r>
                          <m:sSub>
                            <m:sSubPr>
                              <m:ctrlPr>
                                <a:rPr lang="en-US" b="0" i="1" smtClean="0">
                                  <a:solidFill>
                                    <a:srgbClr val="0033CC"/>
                                  </a:solidFill>
                                  <a:latin typeface="Cambria Math" panose="02040503050406030204" pitchFamily="18" charset="0"/>
                                </a:rPr>
                              </m:ctrlPr>
                            </m:sSubPr>
                            <m:e>
                              <m:r>
                                <a:rPr lang="en-US" b="0" i="1" smtClean="0">
                                  <a:solidFill>
                                    <a:srgbClr val="0033CC"/>
                                  </a:solidFill>
                                  <a:latin typeface="Cambria Math"/>
                                </a:rPr>
                                <m:t>𝑦</m:t>
                              </m:r>
                            </m:e>
                            <m:sub>
                              <m:r>
                                <a:rPr lang="en-US" b="0" i="1" smtClean="0">
                                  <a:solidFill>
                                    <a:srgbClr val="0033CC"/>
                                  </a:solidFill>
                                  <a:latin typeface="Cambria Math"/>
                                </a:rPr>
                                <m:t>𝑖</m:t>
                              </m:r>
                            </m:sub>
                          </m:sSub>
                          <m:r>
                            <a:rPr lang="en-US" b="0" i="1" smtClean="0">
                              <a:solidFill>
                                <a:srgbClr val="0033CC"/>
                              </a:solidFill>
                              <a:latin typeface="Cambria Math"/>
                            </a:rPr>
                            <m:t>)(</m:t>
                          </m:r>
                          <m:func>
                            <m:funcPr>
                              <m:ctrlPr>
                                <a:rPr lang="en-US" b="0" i="1" smtClean="0">
                                  <a:solidFill>
                                    <a:srgbClr val="0033CC"/>
                                  </a:solidFill>
                                  <a:latin typeface="Cambria Math" panose="02040503050406030204" pitchFamily="18" charset="0"/>
                                </a:rPr>
                              </m:ctrlPr>
                            </m:funcPr>
                            <m:fName>
                              <m:r>
                                <m:rPr>
                                  <m:sty m:val="p"/>
                                </m:rPr>
                                <a:rPr lang="en-US" b="0" i="0" smtClean="0">
                                  <a:solidFill>
                                    <a:srgbClr val="0033CC"/>
                                  </a:solidFill>
                                  <a:latin typeface="Cambria Math"/>
                                </a:rPr>
                                <m:t>log</m:t>
                              </m:r>
                            </m:fName>
                            <m:e>
                              <m:r>
                                <a:rPr lang="en-US" b="0" i="1" smtClean="0">
                                  <a:solidFill>
                                    <a:srgbClr val="0033CC"/>
                                  </a:solidFill>
                                  <a:latin typeface="Cambria Math"/>
                                </a:rPr>
                                <m:t>(1−</m:t>
                              </m:r>
                              <m:r>
                                <a:rPr lang="en-US" b="0" i="1" smtClean="0">
                                  <a:solidFill>
                                    <a:srgbClr val="0033CC"/>
                                  </a:solidFill>
                                  <a:latin typeface="Cambria Math"/>
                                </a:rPr>
                                <m:t>h</m:t>
                              </m:r>
                              <m:r>
                                <a:rPr lang="en-US" b="0" i="1" smtClean="0">
                                  <a:solidFill>
                                    <a:srgbClr val="0033CC"/>
                                  </a:solidFill>
                                  <a:latin typeface="Cambria Math"/>
                                </a:rPr>
                                <m:t>(</m:t>
                              </m:r>
                              <m:sSub>
                                <m:sSubPr>
                                  <m:ctrlPr>
                                    <a:rPr lang="en-US" b="0" i="1" smtClean="0">
                                      <a:solidFill>
                                        <a:srgbClr val="0033CC"/>
                                      </a:solidFill>
                                      <a:latin typeface="Cambria Math" panose="02040503050406030204" pitchFamily="18" charset="0"/>
                                    </a:rPr>
                                  </m:ctrlPr>
                                </m:sSubPr>
                                <m:e>
                                  <m:r>
                                    <a:rPr lang="en-US" b="0" i="1" smtClean="0">
                                      <a:solidFill>
                                        <a:srgbClr val="0033CC"/>
                                      </a:solidFill>
                                      <a:latin typeface="Cambria Math"/>
                                    </a:rPr>
                                    <m:t>𝑥</m:t>
                                  </m:r>
                                </m:e>
                                <m:sub>
                                  <m:r>
                                    <a:rPr lang="en-US" b="0" i="1" smtClean="0">
                                      <a:solidFill>
                                        <a:srgbClr val="0033CC"/>
                                      </a:solidFill>
                                      <a:latin typeface="Cambria Math"/>
                                    </a:rPr>
                                    <m:t>𝑖</m:t>
                                  </m:r>
                                </m:sub>
                              </m:sSub>
                              <m:r>
                                <a:rPr lang="en-US" b="0" i="1" smtClean="0">
                                  <a:solidFill>
                                    <a:srgbClr val="0033CC"/>
                                  </a:solidFill>
                                  <a:latin typeface="Cambria Math"/>
                                </a:rPr>
                                <m:t>)</m:t>
                              </m:r>
                            </m:e>
                          </m:func>
                          <m:r>
                            <a:rPr lang="en-US" b="0" i="1" smtClean="0">
                              <a:solidFill>
                                <a:srgbClr val="0033CC"/>
                              </a:solidFill>
                              <a:latin typeface="Cambria Math"/>
                            </a:rPr>
                            <m:t>)</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7180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200"/>
                <a:ext cx="8229600" cy="6449144"/>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sz="2400" i="1" smtClean="0">
                          <a:solidFill>
                            <a:srgbClr val="0033CC"/>
                          </a:solidFill>
                          <a:latin typeface="Cambria Math"/>
                        </a:rPr>
                        <m:t>𝑙</m:t>
                      </m:r>
                      <m:r>
                        <a:rPr lang="en-US" sz="2800" i="1" smtClean="0">
                          <a:solidFill>
                            <a:srgbClr val="0033CC"/>
                          </a:solidFill>
                          <a:latin typeface="Cambria Math" panose="02040503050406030204" pitchFamily="18" charset="0"/>
                          <a:ea typeface="Cambria Math" panose="02040503050406030204" pitchFamily="18" charset="0"/>
                        </a:rPr>
                        <m:t>𝜃</m:t>
                      </m:r>
                      <m:r>
                        <a:rPr lang="en-US" sz="2400" i="1">
                          <a:solidFill>
                            <a:srgbClr val="0033CC"/>
                          </a:solidFill>
                          <a:latin typeface="Cambria Math"/>
                        </a:rPr>
                        <m:t>=</m:t>
                      </m:r>
                      <m:nary>
                        <m:naryPr>
                          <m:chr m:val="∑"/>
                          <m:ctrlPr>
                            <a:rPr lang="en-US" sz="2400" i="1">
                              <a:solidFill>
                                <a:srgbClr val="0033CC"/>
                              </a:solidFill>
                              <a:latin typeface="Cambria Math" panose="02040503050406030204" pitchFamily="18" charset="0"/>
                            </a:rPr>
                          </m:ctrlPr>
                        </m:naryPr>
                        <m:sub>
                          <m:r>
                            <m:rPr>
                              <m:brk m:alnAt="23"/>
                            </m:rPr>
                            <a:rPr lang="en-US" sz="2400" i="1">
                              <a:solidFill>
                                <a:srgbClr val="0033CC"/>
                              </a:solidFill>
                              <a:latin typeface="Cambria Math"/>
                            </a:rPr>
                            <m:t>𝑖</m:t>
                          </m:r>
                          <m:r>
                            <a:rPr lang="en-US" sz="2400" i="1">
                              <a:solidFill>
                                <a:srgbClr val="0033CC"/>
                              </a:solidFill>
                              <a:latin typeface="Cambria Math"/>
                            </a:rPr>
                            <m:t>=1</m:t>
                          </m:r>
                        </m:sub>
                        <m:sup>
                          <m:r>
                            <a:rPr lang="en-US" sz="2400" i="1">
                              <a:solidFill>
                                <a:srgbClr val="0033CC"/>
                              </a:solidFill>
                              <a:latin typeface="Cambria Math"/>
                            </a:rPr>
                            <m:t>𝑚</m:t>
                          </m:r>
                        </m:sup>
                        <m:e>
                          <m:sSup>
                            <m:sSupPr>
                              <m:ctrlPr>
                                <a:rPr lang="en-US" sz="2400" i="1">
                                  <a:solidFill>
                                    <a:srgbClr val="0033CC"/>
                                  </a:solidFill>
                                  <a:latin typeface="Cambria Math" panose="02040503050406030204" pitchFamily="18" charset="0"/>
                                </a:rPr>
                              </m:ctrlPr>
                            </m:sSupPr>
                            <m:e>
                              <m:r>
                                <a:rPr lang="en-US" sz="2400" i="1">
                                  <a:solidFill>
                                    <a:srgbClr val="0033CC"/>
                                  </a:solidFill>
                                  <a:latin typeface="Cambria Math"/>
                                </a:rPr>
                                <m:t>𝑦</m:t>
                              </m:r>
                            </m:e>
                            <m:sup>
                              <m:r>
                                <a:rPr lang="en-US" sz="2400" i="1">
                                  <a:solidFill>
                                    <a:srgbClr val="0033CC"/>
                                  </a:solidFill>
                                  <a:latin typeface="Cambria Math"/>
                                </a:rPr>
                                <m:t>𝑖</m:t>
                              </m:r>
                            </m:sup>
                          </m:sSup>
                          <m:func>
                            <m:funcPr>
                              <m:ctrlPr>
                                <a:rPr lang="en-US" sz="2400" i="1">
                                  <a:solidFill>
                                    <a:srgbClr val="0033CC"/>
                                  </a:solidFill>
                                  <a:latin typeface="Cambria Math" panose="02040503050406030204" pitchFamily="18" charset="0"/>
                                </a:rPr>
                              </m:ctrlPr>
                            </m:funcPr>
                            <m:fName>
                              <m:r>
                                <m:rPr>
                                  <m:sty m:val="p"/>
                                </m:rPr>
                                <a:rPr lang="en-US" sz="2400">
                                  <a:solidFill>
                                    <a:srgbClr val="0033CC"/>
                                  </a:solidFill>
                                  <a:latin typeface="Cambria Math"/>
                                </a:rPr>
                                <m:t>log</m:t>
                              </m:r>
                            </m:fName>
                            <m:e>
                              <m:r>
                                <a:rPr lang="en-US" sz="2400" i="1">
                                  <a:solidFill>
                                    <a:srgbClr val="0033CC"/>
                                  </a:solidFill>
                                  <a:latin typeface="Cambria Math"/>
                                </a:rPr>
                                <m:t>h</m:t>
                              </m:r>
                              <m:r>
                                <a:rPr lang="en-US" sz="2400" i="1">
                                  <a:solidFill>
                                    <a:srgbClr val="0033CC"/>
                                  </a:solidFill>
                                  <a:latin typeface="Cambria Math"/>
                                </a:rPr>
                                <m:t>(</m:t>
                              </m:r>
                              <m:sSup>
                                <m:sSupPr>
                                  <m:ctrlPr>
                                    <a:rPr lang="en-US" sz="2400" i="1">
                                      <a:solidFill>
                                        <a:srgbClr val="0033CC"/>
                                      </a:solidFill>
                                      <a:latin typeface="Cambria Math" panose="02040503050406030204" pitchFamily="18" charset="0"/>
                                    </a:rPr>
                                  </m:ctrlPr>
                                </m:sSupPr>
                                <m:e>
                                  <m:r>
                                    <a:rPr lang="en-US" sz="2400" i="1">
                                      <a:solidFill>
                                        <a:srgbClr val="0033CC"/>
                                      </a:solidFill>
                                      <a:latin typeface="Cambria Math"/>
                                    </a:rPr>
                                    <m:t>𝑥</m:t>
                                  </m:r>
                                </m:e>
                                <m:sup>
                                  <m:r>
                                    <a:rPr lang="en-US" sz="2400" i="1">
                                      <a:solidFill>
                                        <a:srgbClr val="0033CC"/>
                                      </a:solidFill>
                                      <a:latin typeface="Cambria Math"/>
                                    </a:rPr>
                                    <m:t>𝑖</m:t>
                                  </m:r>
                                </m:sup>
                              </m:sSup>
                              <m:r>
                                <a:rPr lang="en-US" sz="2400" i="1">
                                  <a:solidFill>
                                    <a:srgbClr val="0033CC"/>
                                  </a:solidFill>
                                  <a:latin typeface="Cambria Math"/>
                                </a:rPr>
                                <m:t>)</m:t>
                              </m:r>
                            </m:e>
                          </m:func>
                          <m:r>
                            <a:rPr lang="en-US" sz="2400" i="1">
                              <a:solidFill>
                                <a:srgbClr val="0033CC"/>
                              </a:solidFill>
                              <a:latin typeface="Cambria Math"/>
                            </a:rPr>
                            <m:t>+(1−</m:t>
                          </m:r>
                          <m:sSub>
                            <m:sSubPr>
                              <m:ctrlPr>
                                <a:rPr lang="en-US" sz="2400" i="1">
                                  <a:solidFill>
                                    <a:srgbClr val="0033CC"/>
                                  </a:solidFill>
                                  <a:latin typeface="Cambria Math" panose="02040503050406030204" pitchFamily="18" charset="0"/>
                                </a:rPr>
                              </m:ctrlPr>
                            </m:sSubPr>
                            <m:e>
                              <m:r>
                                <a:rPr lang="en-US" sz="2400" i="1">
                                  <a:solidFill>
                                    <a:srgbClr val="0033CC"/>
                                  </a:solidFill>
                                  <a:latin typeface="Cambria Math"/>
                                </a:rPr>
                                <m:t>𝑦</m:t>
                              </m:r>
                            </m:e>
                            <m:sub>
                              <m:r>
                                <a:rPr lang="en-US" sz="2400" i="1">
                                  <a:solidFill>
                                    <a:srgbClr val="0033CC"/>
                                  </a:solidFill>
                                  <a:latin typeface="Cambria Math"/>
                                </a:rPr>
                                <m:t>𝑖</m:t>
                              </m:r>
                            </m:sub>
                          </m:sSub>
                          <m:r>
                            <a:rPr lang="en-US" sz="2400" i="1">
                              <a:solidFill>
                                <a:srgbClr val="0033CC"/>
                              </a:solidFill>
                              <a:latin typeface="Cambria Math"/>
                            </a:rPr>
                            <m:t>)(</m:t>
                          </m:r>
                          <m:func>
                            <m:funcPr>
                              <m:ctrlPr>
                                <a:rPr lang="en-US" sz="2400" i="1">
                                  <a:solidFill>
                                    <a:srgbClr val="0033CC"/>
                                  </a:solidFill>
                                  <a:latin typeface="Cambria Math" panose="02040503050406030204" pitchFamily="18" charset="0"/>
                                </a:rPr>
                              </m:ctrlPr>
                            </m:funcPr>
                            <m:fName>
                              <m:r>
                                <m:rPr>
                                  <m:sty m:val="p"/>
                                </m:rPr>
                                <a:rPr lang="en-US" sz="2400">
                                  <a:solidFill>
                                    <a:srgbClr val="0033CC"/>
                                  </a:solidFill>
                                  <a:latin typeface="Cambria Math"/>
                                </a:rPr>
                                <m:t>log</m:t>
                              </m:r>
                            </m:fName>
                            <m:e>
                              <m:r>
                                <a:rPr lang="en-US" sz="2400" i="1">
                                  <a:solidFill>
                                    <a:srgbClr val="0033CC"/>
                                  </a:solidFill>
                                  <a:latin typeface="Cambria Math"/>
                                </a:rPr>
                                <m:t>(1−</m:t>
                              </m:r>
                              <m:r>
                                <a:rPr lang="en-US" sz="2400" i="1">
                                  <a:solidFill>
                                    <a:srgbClr val="0033CC"/>
                                  </a:solidFill>
                                  <a:latin typeface="Cambria Math"/>
                                </a:rPr>
                                <m:t>h</m:t>
                              </m:r>
                              <m:r>
                                <a:rPr lang="en-US" sz="2400" i="1">
                                  <a:solidFill>
                                    <a:srgbClr val="0033CC"/>
                                  </a:solidFill>
                                  <a:latin typeface="Cambria Math"/>
                                </a:rPr>
                                <m:t>(</m:t>
                              </m:r>
                              <m:sSub>
                                <m:sSubPr>
                                  <m:ctrlPr>
                                    <a:rPr lang="en-US" sz="2400" i="1">
                                      <a:solidFill>
                                        <a:srgbClr val="0033CC"/>
                                      </a:solidFill>
                                      <a:latin typeface="Cambria Math" panose="02040503050406030204" pitchFamily="18" charset="0"/>
                                    </a:rPr>
                                  </m:ctrlPr>
                                </m:sSubPr>
                                <m:e>
                                  <m:r>
                                    <a:rPr lang="en-US" sz="2400" i="1">
                                      <a:solidFill>
                                        <a:srgbClr val="0033CC"/>
                                      </a:solidFill>
                                      <a:latin typeface="Cambria Math"/>
                                    </a:rPr>
                                    <m:t>𝑥</m:t>
                                  </m:r>
                                </m:e>
                                <m:sub>
                                  <m:r>
                                    <a:rPr lang="en-US" sz="2400" i="1">
                                      <a:solidFill>
                                        <a:srgbClr val="0033CC"/>
                                      </a:solidFill>
                                      <a:latin typeface="Cambria Math"/>
                                    </a:rPr>
                                    <m:t>𝑖</m:t>
                                  </m:r>
                                </m:sub>
                              </m:sSub>
                              <m:r>
                                <a:rPr lang="en-US" sz="2400" i="1">
                                  <a:solidFill>
                                    <a:srgbClr val="0033CC"/>
                                  </a:solidFill>
                                  <a:latin typeface="Cambria Math"/>
                                </a:rPr>
                                <m:t>)</m:t>
                              </m:r>
                            </m:e>
                          </m:func>
                          <m:r>
                            <a:rPr lang="en-US" sz="2400" i="1">
                              <a:solidFill>
                                <a:srgbClr val="0033CC"/>
                              </a:solidFill>
                              <a:latin typeface="Cambria Math"/>
                            </a:rPr>
                            <m:t>)</m:t>
                          </m:r>
                        </m:e>
                      </m:nary>
                    </m:oMath>
                  </m:oMathPara>
                </a14:m>
                <a:endParaRPr lang="en-US" dirty="0"/>
              </a:p>
              <a:p>
                <a:r>
                  <a:rPr lang="en-US" sz="2800" dirty="0"/>
                  <a:t>How do we maximize the likelihood? Gradient ascent</a:t>
                </a:r>
              </a:p>
              <a:p>
                <a:pPr lvl="1"/>
                <a:r>
                  <a:rPr lang="en-US" dirty="0"/>
                  <a:t>Updates: </a:t>
                </a:r>
                <a14:m>
                  <m:oMath xmlns:m="http://schemas.openxmlformats.org/officeDocument/2006/math">
                    <m:r>
                      <m:rPr>
                        <m:sty m:val="p"/>
                      </m:rPr>
                      <a:rPr lang="el-GR" b="0" i="1" smtClean="0">
                        <a:solidFill>
                          <a:srgbClr val="0033CC"/>
                        </a:solidFill>
                        <a:latin typeface="Cambria Math" panose="02040503050406030204" pitchFamily="18" charset="0"/>
                        <a:ea typeface="Cambria Math" panose="02040503050406030204" pitchFamily="18" charset="0"/>
                      </a:rPr>
                      <m:t>θ</m:t>
                    </m:r>
                    <m:r>
                      <a:rPr lang="en-US" b="0" i="1" smtClean="0">
                        <a:solidFill>
                          <a:srgbClr val="0033CC"/>
                        </a:solidFill>
                        <a:latin typeface="Cambria Math" panose="02040503050406030204" pitchFamily="18" charset="0"/>
                        <a:ea typeface="Cambria Math" panose="02040503050406030204" pitchFamily="18" charset="0"/>
                      </a:rPr>
                      <m:t>=</m:t>
                    </m:r>
                    <m:r>
                      <a:rPr lang="en-US" b="0" i="1" smtClean="0">
                        <a:solidFill>
                          <a:srgbClr val="0033CC"/>
                        </a:solidFill>
                        <a:latin typeface="Cambria Math" panose="02040503050406030204" pitchFamily="18" charset="0"/>
                        <a:ea typeface="Cambria Math" panose="02040503050406030204" pitchFamily="18" charset="0"/>
                      </a:rPr>
                      <m:t>𝜃</m:t>
                    </m:r>
                    <m:r>
                      <a:rPr lang="en-US" b="0" i="1" smtClean="0">
                        <a:solidFill>
                          <a:srgbClr val="0033CC"/>
                        </a:solidFill>
                        <a:latin typeface="Cambria Math" panose="02040503050406030204" pitchFamily="18" charset="0"/>
                        <a:ea typeface="Cambria Math" panose="02040503050406030204" pitchFamily="18" charset="0"/>
                      </a:rPr>
                      <m:t>+</m:t>
                    </m:r>
                    <m:r>
                      <a:rPr lang="en-US" b="0" i="1" smtClean="0">
                        <a:solidFill>
                          <a:srgbClr val="0033CC"/>
                        </a:solidFill>
                        <a:latin typeface="Cambria Math" panose="02040503050406030204" pitchFamily="18" charset="0"/>
                        <a:ea typeface="Cambria Math" panose="02040503050406030204" pitchFamily="18" charset="0"/>
                      </a:rPr>
                      <m:t>𝛼</m:t>
                    </m:r>
                    <m:sSub>
                      <m:sSubPr>
                        <m:ctrlPr>
                          <a:rPr lang="en-US" b="0" i="1" smtClean="0">
                            <a:solidFill>
                              <a:srgbClr val="0033CC"/>
                            </a:solidFill>
                            <a:latin typeface="Cambria Math" panose="02040503050406030204" pitchFamily="18" charset="0"/>
                            <a:ea typeface="Cambria Math" panose="02040503050406030204" pitchFamily="18" charset="0"/>
                          </a:rPr>
                        </m:ctrlPr>
                      </m:sSubPr>
                      <m:e>
                        <m:r>
                          <a:rPr lang="en-US" b="0" i="1" smtClean="0">
                            <a:solidFill>
                              <a:srgbClr val="0033CC"/>
                            </a:solidFill>
                            <a:latin typeface="Cambria Math" panose="02040503050406030204" pitchFamily="18" charset="0"/>
                            <a:ea typeface="Cambria Math" panose="02040503050406030204" pitchFamily="18" charset="0"/>
                          </a:rPr>
                          <m:t>𝛻</m:t>
                        </m:r>
                      </m:e>
                      <m:sub>
                        <m:r>
                          <a:rPr lang="en-US" b="0" i="1" smtClean="0">
                            <a:solidFill>
                              <a:srgbClr val="0033CC"/>
                            </a:solidFill>
                            <a:latin typeface="Cambria Math" panose="02040503050406030204" pitchFamily="18" charset="0"/>
                            <a:ea typeface="Cambria Math" panose="02040503050406030204" pitchFamily="18" charset="0"/>
                          </a:rPr>
                          <m:t>𝜃</m:t>
                        </m:r>
                      </m:sub>
                    </m:sSub>
                    <m:r>
                      <a:rPr lang="en-US" b="0" i="1" smtClean="0">
                        <a:solidFill>
                          <a:srgbClr val="0033CC"/>
                        </a:solidFill>
                        <a:latin typeface="Cambria Math" panose="02040503050406030204" pitchFamily="18" charset="0"/>
                        <a:ea typeface="Cambria Math" panose="02040503050406030204" pitchFamily="18" charset="0"/>
                      </a:rPr>
                      <m:t>𝑙</m:t>
                    </m:r>
                    <m:r>
                      <a:rPr lang="en-US" b="0" i="1" smtClean="0">
                        <a:solidFill>
                          <a:srgbClr val="0033CC"/>
                        </a:solidFill>
                        <a:latin typeface="Cambria Math" panose="02040503050406030204" pitchFamily="18" charset="0"/>
                        <a:ea typeface="Cambria Math" panose="02040503050406030204" pitchFamily="18" charset="0"/>
                      </a:rPr>
                      <m:t>(</m:t>
                    </m:r>
                    <m:r>
                      <a:rPr lang="en-US" b="0" i="1" smtClean="0">
                        <a:solidFill>
                          <a:srgbClr val="0033CC"/>
                        </a:solidFill>
                        <a:latin typeface="Cambria Math" panose="02040503050406030204" pitchFamily="18" charset="0"/>
                        <a:ea typeface="Cambria Math" panose="02040503050406030204" pitchFamily="18" charset="0"/>
                      </a:rPr>
                      <m:t>𝜃</m:t>
                    </m:r>
                    <m:r>
                      <a:rPr lang="en-US" b="0" i="1" smtClean="0">
                        <a:solidFill>
                          <a:srgbClr val="0033CC"/>
                        </a:solidFill>
                        <a:latin typeface="Cambria Math" panose="02040503050406030204" pitchFamily="18" charset="0"/>
                        <a:ea typeface="Cambria Math" panose="02040503050406030204" pitchFamily="18" charset="0"/>
                      </a:rPr>
                      <m:t>)</m:t>
                    </m:r>
                  </m:oMath>
                </a14:m>
                <a:endParaRPr lang="en-IN" dirty="0">
                  <a:solidFill>
                    <a:srgbClr val="0033CC"/>
                  </a:solidFill>
                </a:endParaRPr>
              </a:p>
              <a:p>
                <a:pPr marL="457200" lvl="1" indent="0">
                  <a:buNone/>
                </a:pPr>
                <a:r>
                  <a:rPr lang="en-US" sz="2400" dirty="0"/>
                  <a:t>Assume one training example (</a:t>
                </a:r>
                <a:r>
                  <a:rPr lang="en-US" sz="2400" dirty="0" err="1"/>
                  <a:t>x,y</a:t>
                </a:r>
                <a:r>
                  <a:rPr lang="en-US" sz="2400" dirty="0"/>
                  <a:t>), and take derivatives to derive the stochastic gradient ascent rule.</a:t>
                </a:r>
              </a:p>
              <a:p>
                <a:pPr marL="457200" lvl="1" indent="0">
                  <a:lnSpc>
                    <a:spcPts val="4800"/>
                  </a:lnSpc>
                  <a:spcBef>
                    <a:spcPts val="1200"/>
                  </a:spcBef>
                  <a:buNone/>
                </a:pPr>
                <a14:m>
                  <m:oMathPara xmlns:m="http://schemas.openxmlformats.org/officeDocument/2006/math">
                    <m:oMathParaPr>
                      <m:jc m:val="centerGroup"/>
                    </m:oMathParaPr>
                    <m:oMath xmlns:m="http://schemas.openxmlformats.org/officeDocument/2006/math">
                      <m:f>
                        <m:fPr>
                          <m:ctrlPr>
                            <a:rPr lang="en-IN" sz="2400" i="1" smtClean="0">
                              <a:solidFill>
                                <a:srgbClr val="0033CC"/>
                              </a:solidFill>
                              <a:latin typeface="Cambria Math" panose="02040503050406030204" pitchFamily="18" charset="0"/>
                            </a:rPr>
                          </m:ctrlPr>
                        </m:fPr>
                        <m:num>
                          <m:r>
                            <a:rPr lang="en-IN" sz="2400" i="1" smtClean="0">
                              <a:solidFill>
                                <a:srgbClr val="0033CC"/>
                              </a:solidFill>
                              <a:latin typeface="Cambria Math" panose="02040503050406030204" pitchFamily="18" charset="0"/>
                            </a:rPr>
                            <m:t>𝜕</m:t>
                          </m:r>
                        </m:num>
                        <m:den>
                          <m:r>
                            <a:rPr lang="en-IN" sz="2400" i="1" smtClean="0">
                              <a:solidFill>
                                <a:srgbClr val="0033CC"/>
                              </a:solidFill>
                              <a:latin typeface="Cambria Math" panose="02040503050406030204" pitchFamily="18" charset="0"/>
                            </a:rPr>
                            <m:t>𝜕</m:t>
                          </m:r>
                          <m:sSub>
                            <m:sSubPr>
                              <m:ctrlPr>
                                <a:rPr lang="en-IN" sz="2400" i="1" smtClean="0">
                                  <a:solidFill>
                                    <a:srgbClr val="0033CC"/>
                                  </a:solidFill>
                                  <a:latin typeface="Cambria Math" panose="02040503050406030204" pitchFamily="18" charset="0"/>
                                </a:rPr>
                              </m:ctrlPr>
                            </m:sSubPr>
                            <m:e>
                              <m:r>
                                <a:rPr lang="en-IN" sz="2400" i="1" smtClean="0">
                                  <a:solidFill>
                                    <a:srgbClr val="0033CC"/>
                                  </a:solidFill>
                                  <a:latin typeface="Cambria Math" panose="02040503050406030204" pitchFamily="18" charset="0"/>
                                  <a:ea typeface="Cambria Math" panose="02040503050406030204" pitchFamily="18" charset="0"/>
                                </a:rPr>
                                <m:t>𝛽</m:t>
                              </m:r>
                            </m:e>
                            <m:sub>
                              <m:r>
                                <a:rPr lang="en-US" sz="2400" b="0" i="1" smtClean="0">
                                  <a:solidFill>
                                    <a:srgbClr val="0033CC"/>
                                  </a:solidFill>
                                  <a:latin typeface="Cambria Math" panose="02040503050406030204" pitchFamily="18" charset="0"/>
                                </a:rPr>
                                <m:t>𝑗</m:t>
                              </m:r>
                            </m:sub>
                          </m:sSub>
                        </m:den>
                      </m:f>
                      <m:r>
                        <a:rPr lang="en-US" sz="2400" b="0" i="1" smtClean="0">
                          <a:solidFill>
                            <a:srgbClr val="0033CC"/>
                          </a:solidFill>
                          <a:latin typeface="Cambria Math" panose="02040503050406030204" pitchFamily="18" charset="0"/>
                        </a:rPr>
                        <m:t>𝑙</m:t>
                      </m:r>
                      <m:d>
                        <m:dPr>
                          <m:ctrlPr>
                            <a:rPr lang="en-US" sz="2400" b="0" i="1" smtClean="0">
                              <a:solidFill>
                                <a:srgbClr val="0033CC"/>
                              </a:solidFill>
                              <a:latin typeface="Cambria Math" panose="02040503050406030204" pitchFamily="18" charset="0"/>
                            </a:rPr>
                          </m:ctrlPr>
                        </m:dPr>
                        <m:e>
                          <m:r>
                            <a:rPr lang="en-US" sz="2400" b="0" i="1" smtClean="0">
                              <a:solidFill>
                                <a:srgbClr val="0033CC"/>
                              </a:solidFill>
                              <a:latin typeface="Cambria Math" panose="02040503050406030204" pitchFamily="18" charset="0"/>
                              <a:ea typeface="Cambria Math" panose="02040503050406030204" pitchFamily="18" charset="0"/>
                            </a:rPr>
                            <m:t>𝛽</m:t>
                          </m:r>
                        </m:e>
                      </m:d>
                    </m:oMath>
                  </m:oMathPara>
                </a14:m>
                <a:endParaRPr lang="en-US" sz="2400" b="0" i="1" dirty="0">
                  <a:solidFill>
                    <a:srgbClr val="0033CC"/>
                  </a:solidFill>
                  <a:latin typeface="Cambria Math" panose="02040503050406030204" pitchFamily="18" charset="0"/>
                  <a:ea typeface="Cambria Math" panose="02040503050406030204" pitchFamily="18" charset="0"/>
                </a:endParaRPr>
              </a:p>
              <a:p>
                <a:pPr marL="457200" lvl="1" indent="0">
                  <a:lnSpc>
                    <a:spcPts val="4800"/>
                  </a:lnSpc>
                  <a:spcBef>
                    <a:spcPts val="1200"/>
                  </a:spcBef>
                  <a:buNone/>
                </a:pPr>
                <a14:m>
                  <m:oMathPara xmlns:m="http://schemas.openxmlformats.org/officeDocument/2006/math">
                    <m:oMathParaPr>
                      <m:jc m:val="centerGroup"/>
                    </m:oMathParaPr>
                    <m:oMath xmlns:m="http://schemas.openxmlformats.org/officeDocument/2006/math">
                      <m:r>
                        <a:rPr lang="en-US" sz="3300" b="0" i="1" smtClean="0">
                          <a:solidFill>
                            <a:srgbClr val="0033CC"/>
                          </a:solidFill>
                          <a:latin typeface="Cambria Math" panose="02040503050406030204" pitchFamily="18" charset="0"/>
                          <a:ea typeface="Cambria Math" panose="02040503050406030204" pitchFamily="18" charset="0"/>
                        </a:rPr>
                        <m:t>=</m:t>
                      </m:r>
                      <m:r>
                        <a:rPr lang="en-US" sz="3300" b="0" i="1" smtClean="0">
                          <a:solidFill>
                            <a:schemeClr val="accent2">
                              <a:lumMod val="75000"/>
                            </a:schemeClr>
                          </a:solidFill>
                          <a:latin typeface="Cambria Math" panose="02040503050406030204" pitchFamily="18" charset="0"/>
                          <a:ea typeface="Cambria Math" panose="02040503050406030204" pitchFamily="18" charset="0"/>
                        </a:rPr>
                        <m:t>(</m:t>
                      </m:r>
                      <m:d>
                        <m:dPr>
                          <m:ctrlPr>
                            <a:rPr lang="en-US" sz="3300" b="0" i="1" smtClean="0">
                              <a:solidFill>
                                <a:srgbClr val="0033CC"/>
                              </a:solidFill>
                              <a:latin typeface="Cambria Math" panose="02040503050406030204" pitchFamily="18" charset="0"/>
                            </a:rPr>
                          </m:ctrlPr>
                        </m:dPr>
                        <m:e>
                          <m:r>
                            <a:rPr lang="en-US" sz="3300" b="0" i="1" smtClean="0">
                              <a:solidFill>
                                <a:srgbClr val="0033CC"/>
                              </a:solidFill>
                              <a:latin typeface="Cambria Math" panose="02040503050406030204" pitchFamily="18" charset="0"/>
                            </a:rPr>
                            <m:t>𝑦</m:t>
                          </m:r>
                          <m:f>
                            <m:fPr>
                              <m:ctrlPr>
                                <a:rPr lang="en-IN" sz="3300" i="1" dirty="0" smtClean="0">
                                  <a:solidFill>
                                    <a:srgbClr val="0033CC"/>
                                  </a:solidFill>
                                  <a:latin typeface="Cambria Math" panose="02040503050406030204" pitchFamily="18" charset="0"/>
                                </a:rPr>
                              </m:ctrlPr>
                            </m:fPr>
                            <m:num>
                              <m:r>
                                <a:rPr lang="en-US" sz="3300" b="0" i="1" dirty="0" smtClean="0">
                                  <a:solidFill>
                                    <a:srgbClr val="0033CC"/>
                                  </a:solidFill>
                                  <a:latin typeface="Cambria Math" panose="02040503050406030204" pitchFamily="18" charset="0"/>
                                </a:rPr>
                                <m:t>1</m:t>
                              </m:r>
                            </m:num>
                            <m:den>
                              <m:r>
                                <a:rPr lang="en-US" sz="3300" b="0" i="1" dirty="0" smtClean="0">
                                  <a:solidFill>
                                    <a:srgbClr val="0033CC"/>
                                  </a:solidFill>
                                  <a:latin typeface="Cambria Math" panose="02040503050406030204" pitchFamily="18" charset="0"/>
                                </a:rPr>
                                <m:t>𝑔</m:t>
                              </m:r>
                              <m:r>
                                <a:rPr lang="en-US" sz="3300" b="0" i="1" dirty="0" smtClean="0">
                                  <a:solidFill>
                                    <a:srgbClr val="0033CC"/>
                                  </a:solidFill>
                                  <a:latin typeface="Cambria Math" panose="02040503050406030204" pitchFamily="18" charset="0"/>
                                </a:rPr>
                                <m:t>(</m:t>
                              </m:r>
                              <m:sSup>
                                <m:sSupPr>
                                  <m:ctrlPr>
                                    <a:rPr lang="en-US" sz="3300" b="0" i="1" dirty="0" smtClean="0">
                                      <a:solidFill>
                                        <a:srgbClr val="0033CC"/>
                                      </a:solidFill>
                                      <a:latin typeface="Cambria Math" panose="02040503050406030204" pitchFamily="18" charset="0"/>
                                    </a:rPr>
                                  </m:ctrlPr>
                                </m:sSupPr>
                                <m:e>
                                  <m:r>
                                    <a:rPr lang="en-US" sz="3300" b="0" i="1" dirty="0" smtClean="0">
                                      <a:solidFill>
                                        <a:srgbClr val="0033CC"/>
                                      </a:solidFill>
                                      <a:latin typeface="Cambria Math" panose="02040503050406030204" pitchFamily="18" charset="0"/>
                                      <a:ea typeface="Cambria Math" panose="02040503050406030204" pitchFamily="18" charset="0"/>
                                    </a:rPr>
                                    <m:t>𝛽</m:t>
                                  </m:r>
                                </m:e>
                                <m:sup>
                                  <m:r>
                                    <a:rPr lang="en-US" sz="3300" b="0" i="1" dirty="0" smtClean="0">
                                      <a:solidFill>
                                        <a:srgbClr val="0033CC"/>
                                      </a:solidFill>
                                      <a:latin typeface="Cambria Math" panose="02040503050406030204" pitchFamily="18" charset="0"/>
                                    </a:rPr>
                                    <m:t>𝑇</m:t>
                                  </m:r>
                                </m:sup>
                              </m:sSup>
                              <m:r>
                                <a:rPr lang="en-US" sz="3300" b="0" i="1" dirty="0" smtClean="0">
                                  <a:solidFill>
                                    <a:srgbClr val="0033CC"/>
                                  </a:solidFill>
                                  <a:latin typeface="Cambria Math" panose="02040503050406030204" pitchFamily="18" charset="0"/>
                                </a:rPr>
                                <m:t>(</m:t>
                              </m:r>
                              <m:r>
                                <a:rPr lang="en-US" sz="3300" b="0" i="1" dirty="0" smtClean="0">
                                  <a:solidFill>
                                    <a:srgbClr val="0033CC"/>
                                  </a:solidFill>
                                  <a:latin typeface="Cambria Math" panose="02040503050406030204" pitchFamily="18" charset="0"/>
                                </a:rPr>
                                <m:t>𝑥</m:t>
                              </m:r>
                              <m:r>
                                <a:rPr lang="en-US" sz="3300" b="0" i="1" dirty="0" smtClean="0">
                                  <a:solidFill>
                                    <a:srgbClr val="0033CC"/>
                                  </a:solidFill>
                                  <a:latin typeface="Cambria Math" panose="02040503050406030204" pitchFamily="18" charset="0"/>
                                </a:rPr>
                                <m:t>)</m:t>
                              </m:r>
                            </m:den>
                          </m:f>
                          <m:r>
                            <a:rPr lang="en-US" sz="3300" b="0" i="1" dirty="0" smtClean="0">
                              <a:solidFill>
                                <a:srgbClr val="0033CC"/>
                              </a:solidFill>
                              <a:latin typeface="Cambria Math" panose="02040503050406030204" pitchFamily="18" charset="0"/>
                            </a:rPr>
                            <m:t>  </m:t>
                          </m:r>
                        </m:e>
                      </m:d>
                      <m:r>
                        <a:rPr lang="en-US" sz="3300" b="0" i="1" smtClean="0">
                          <a:solidFill>
                            <a:srgbClr val="0033CC"/>
                          </a:solidFill>
                          <a:latin typeface="Cambria Math" panose="02040503050406030204" pitchFamily="18" charset="0"/>
                        </a:rPr>
                        <m:t>−</m:t>
                      </m:r>
                      <m:d>
                        <m:dPr>
                          <m:ctrlPr>
                            <a:rPr lang="en-US" sz="3300" b="0" i="1" smtClean="0">
                              <a:solidFill>
                                <a:srgbClr val="0033CC"/>
                              </a:solidFill>
                              <a:latin typeface="Cambria Math" panose="02040503050406030204" pitchFamily="18" charset="0"/>
                            </a:rPr>
                          </m:ctrlPr>
                        </m:dPr>
                        <m:e>
                          <m:r>
                            <a:rPr lang="en-US" sz="3300" b="0" i="1" smtClean="0">
                              <a:solidFill>
                                <a:srgbClr val="0033CC"/>
                              </a:solidFill>
                              <a:latin typeface="Cambria Math" panose="02040503050406030204" pitchFamily="18" charset="0"/>
                            </a:rPr>
                            <m:t>1−</m:t>
                          </m:r>
                          <m:r>
                            <a:rPr lang="en-US" sz="3300" b="0" i="1" smtClean="0">
                              <a:solidFill>
                                <a:srgbClr val="0033CC"/>
                              </a:solidFill>
                              <a:latin typeface="Cambria Math" panose="02040503050406030204" pitchFamily="18" charset="0"/>
                            </a:rPr>
                            <m:t>𝑦</m:t>
                          </m:r>
                        </m:e>
                      </m:d>
                      <m:f>
                        <m:fPr>
                          <m:ctrlPr>
                            <a:rPr lang="en-US" sz="3300" b="0" i="1" smtClean="0">
                              <a:solidFill>
                                <a:srgbClr val="0033CC"/>
                              </a:solidFill>
                              <a:latin typeface="Cambria Math" panose="02040503050406030204" pitchFamily="18" charset="0"/>
                            </a:rPr>
                          </m:ctrlPr>
                        </m:fPr>
                        <m:num>
                          <m:r>
                            <a:rPr lang="en-US" sz="3300" b="0" i="1" smtClean="0">
                              <a:solidFill>
                                <a:srgbClr val="0033CC"/>
                              </a:solidFill>
                              <a:latin typeface="Cambria Math" panose="02040503050406030204" pitchFamily="18" charset="0"/>
                            </a:rPr>
                            <m:t>1</m:t>
                          </m:r>
                        </m:num>
                        <m:den>
                          <m:r>
                            <a:rPr lang="en-US" sz="3300" b="0" i="1" smtClean="0">
                              <a:solidFill>
                                <a:srgbClr val="0033CC"/>
                              </a:solidFill>
                              <a:latin typeface="Cambria Math" panose="02040503050406030204" pitchFamily="18" charset="0"/>
                            </a:rPr>
                            <m:t>1−</m:t>
                          </m:r>
                          <m:r>
                            <a:rPr lang="en-US" sz="3300" b="0" i="1" smtClean="0">
                              <a:solidFill>
                                <a:srgbClr val="0033CC"/>
                              </a:solidFill>
                              <a:latin typeface="Cambria Math" panose="02040503050406030204" pitchFamily="18" charset="0"/>
                            </a:rPr>
                            <m:t>𝑔</m:t>
                          </m:r>
                          <m:d>
                            <m:dPr>
                              <m:ctrlPr>
                                <a:rPr lang="en-US" sz="3300" b="0" i="1" smtClean="0">
                                  <a:solidFill>
                                    <a:srgbClr val="0033CC"/>
                                  </a:solidFill>
                                  <a:latin typeface="Cambria Math" panose="02040503050406030204" pitchFamily="18" charset="0"/>
                                </a:rPr>
                              </m:ctrlPr>
                            </m:dPr>
                            <m:e>
                              <m:sSup>
                                <m:sSupPr>
                                  <m:ctrlPr>
                                    <a:rPr lang="en-US" sz="3300" b="0" i="1" smtClean="0">
                                      <a:solidFill>
                                        <a:srgbClr val="0033CC"/>
                                      </a:solidFill>
                                      <a:latin typeface="Cambria Math" panose="02040503050406030204" pitchFamily="18" charset="0"/>
                                    </a:rPr>
                                  </m:ctrlPr>
                                </m:sSupPr>
                                <m:e>
                                  <m:r>
                                    <a:rPr lang="en-US" sz="3300" b="0" i="1" smtClean="0">
                                      <a:solidFill>
                                        <a:srgbClr val="0033CC"/>
                                      </a:solidFill>
                                      <a:latin typeface="Cambria Math" panose="02040503050406030204" pitchFamily="18" charset="0"/>
                                      <a:ea typeface="Cambria Math" panose="02040503050406030204" pitchFamily="18" charset="0"/>
                                    </a:rPr>
                                    <m:t>𝛽</m:t>
                                  </m:r>
                                </m:e>
                                <m:sup>
                                  <m:r>
                                    <a:rPr lang="en-US" sz="3300" b="0" i="1" smtClean="0">
                                      <a:solidFill>
                                        <a:srgbClr val="0033CC"/>
                                      </a:solidFill>
                                      <a:latin typeface="Cambria Math" panose="02040503050406030204" pitchFamily="18" charset="0"/>
                                    </a:rPr>
                                    <m:t>𝑇</m:t>
                                  </m:r>
                                </m:sup>
                              </m:sSup>
                              <m:r>
                                <a:rPr lang="en-US" sz="3300" b="0" i="1" smtClean="0">
                                  <a:solidFill>
                                    <a:srgbClr val="0033CC"/>
                                  </a:solidFill>
                                  <a:latin typeface="Cambria Math" panose="02040503050406030204" pitchFamily="18" charset="0"/>
                                </a:rPr>
                                <m:t>𝑥</m:t>
                              </m:r>
                            </m:e>
                          </m:d>
                        </m:den>
                      </m:f>
                      <m:r>
                        <a:rPr lang="en-US" sz="3300" b="0" i="1" smtClean="0">
                          <a:solidFill>
                            <a:schemeClr val="accent2">
                              <a:lumMod val="75000"/>
                            </a:schemeClr>
                          </a:solidFill>
                          <a:latin typeface="Cambria Math" panose="02040503050406030204" pitchFamily="18" charset="0"/>
                        </a:rPr>
                        <m:t>)</m:t>
                      </m:r>
                      <m:f>
                        <m:fPr>
                          <m:ctrlPr>
                            <a:rPr lang="en-US" sz="3300" b="0" i="1" smtClean="0">
                              <a:solidFill>
                                <a:srgbClr val="0033CC"/>
                              </a:solidFill>
                              <a:latin typeface="Cambria Math" panose="02040503050406030204" pitchFamily="18" charset="0"/>
                            </a:rPr>
                          </m:ctrlPr>
                        </m:fPr>
                        <m:num>
                          <m:r>
                            <a:rPr lang="en-US" sz="3300" b="0" i="1" smtClean="0">
                              <a:solidFill>
                                <a:srgbClr val="0033CC"/>
                              </a:solidFill>
                              <a:latin typeface="Cambria Math" panose="02040503050406030204" pitchFamily="18" charset="0"/>
                            </a:rPr>
                            <m:t>𝜕</m:t>
                          </m:r>
                        </m:num>
                        <m:den>
                          <m:r>
                            <a:rPr lang="en-US" sz="3300" b="0" i="1" smtClean="0">
                              <a:solidFill>
                                <a:srgbClr val="0033CC"/>
                              </a:solidFill>
                              <a:latin typeface="Cambria Math" panose="02040503050406030204" pitchFamily="18" charset="0"/>
                            </a:rPr>
                            <m:t>𝜕</m:t>
                          </m:r>
                          <m:sSub>
                            <m:sSubPr>
                              <m:ctrlPr>
                                <a:rPr lang="en-US" sz="3300" b="0" i="1" smtClean="0">
                                  <a:solidFill>
                                    <a:srgbClr val="0033CC"/>
                                  </a:solidFill>
                                  <a:latin typeface="Cambria Math" panose="02040503050406030204" pitchFamily="18" charset="0"/>
                                </a:rPr>
                              </m:ctrlPr>
                            </m:sSubPr>
                            <m:e>
                              <m:r>
                                <a:rPr lang="en-US" sz="3300" b="0" i="1" smtClean="0">
                                  <a:solidFill>
                                    <a:srgbClr val="0033CC"/>
                                  </a:solidFill>
                                  <a:latin typeface="Cambria Math" panose="02040503050406030204" pitchFamily="18" charset="0"/>
                                  <a:ea typeface="Cambria Math" panose="02040503050406030204" pitchFamily="18" charset="0"/>
                                </a:rPr>
                                <m:t>𝛽</m:t>
                              </m:r>
                            </m:e>
                            <m:sub>
                              <m:r>
                                <a:rPr lang="en-US" sz="3300" b="0" i="1" smtClean="0">
                                  <a:solidFill>
                                    <a:srgbClr val="0033CC"/>
                                  </a:solidFill>
                                  <a:latin typeface="Cambria Math" panose="02040503050406030204" pitchFamily="18" charset="0"/>
                                </a:rPr>
                                <m:t>𝑗</m:t>
                              </m:r>
                            </m:sub>
                          </m:sSub>
                        </m:den>
                      </m:f>
                      <m:r>
                        <a:rPr lang="en-US" sz="3300" b="0" i="1" smtClean="0">
                          <a:solidFill>
                            <a:srgbClr val="0033CC"/>
                          </a:solidFill>
                          <a:latin typeface="Cambria Math" panose="02040503050406030204" pitchFamily="18" charset="0"/>
                        </a:rPr>
                        <m:t>𝑔</m:t>
                      </m:r>
                      <m:r>
                        <a:rPr lang="en-US" sz="3300" b="0" i="1" smtClean="0">
                          <a:solidFill>
                            <a:srgbClr val="0033CC"/>
                          </a:solidFill>
                          <a:latin typeface="Cambria Math" panose="02040503050406030204" pitchFamily="18" charset="0"/>
                        </a:rPr>
                        <m:t>(</m:t>
                      </m:r>
                      <m:sSup>
                        <m:sSupPr>
                          <m:ctrlPr>
                            <a:rPr lang="en-US" sz="3300" b="0" i="1" smtClean="0">
                              <a:solidFill>
                                <a:srgbClr val="0033CC"/>
                              </a:solidFill>
                              <a:latin typeface="Cambria Math" panose="02040503050406030204" pitchFamily="18" charset="0"/>
                            </a:rPr>
                          </m:ctrlPr>
                        </m:sSupPr>
                        <m:e>
                          <m:r>
                            <a:rPr lang="en-US" sz="3300" b="0" i="1" smtClean="0">
                              <a:solidFill>
                                <a:srgbClr val="0033CC"/>
                              </a:solidFill>
                              <a:latin typeface="Cambria Math" panose="02040503050406030204" pitchFamily="18" charset="0"/>
                              <a:ea typeface="Cambria Math" panose="02040503050406030204" pitchFamily="18" charset="0"/>
                            </a:rPr>
                            <m:t>𝛽</m:t>
                          </m:r>
                        </m:e>
                        <m:sup>
                          <m:r>
                            <a:rPr lang="en-US" sz="3300" b="0" i="1" smtClean="0">
                              <a:solidFill>
                                <a:srgbClr val="0033CC"/>
                              </a:solidFill>
                              <a:latin typeface="Cambria Math" panose="02040503050406030204" pitchFamily="18" charset="0"/>
                            </a:rPr>
                            <m:t>𝑇</m:t>
                          </m:r>
                        </m:sup>
                      </m:sSup>
                      <m:r>
                        <a:rPr lang="en-US" sz="3300" b="0" i="1" smtClean="0">
                          <a:solidFill>
                            <a:srgbClr val="0033CC"/>
                          </a:solidFill>
                          <a:latin typeface="Cambria Math" panose="02040503050406030204" pitchFamily="18" charset="0"/>
                        </a:rPr>
                        <m:t>𝑥</m:t>
                      </m:r>
                      <m:r>
                        <a:rPr lang="en-US" sz="3300" b="0" i="1" smtClean="0">
                          <a:solidFill>
                            <a:srgbClr val="0033CC"/>
                          </a:solidFill>
                          <a:latin typeface="Cambria Math" panose="02040503050406030204" pitchFamily="18" charset="0"/>
                        </a:rPr>
                        <m:t>)</m:t>
                      </m:r>
                    </m:oMath>
                  </m:oMathPara>
                </a14:m>
                <a:endParaRPr lang="en-IN" sz="2400" dirty="0">
                  <a:solidFill>
                    <a:srgbClr val="0033CC"/>
                  </a:solidFill>
                </a:endParaRPr>
              </a:p>
              <a:p>
                <a:pPr marL="457200" lvl="1" indent="0">
                  <a:lnSpc>
                    <a:spcPts val="4800"/>
                  </a:lnSpc>
                  <a:spcBef>
                    <a:spcPts val="1200"/>
                  </a:spcBef>
                  <a:buNone/>
                </a:pPr>
                <a14:m>
                  <m:oMathPara xmlns:m="http://schemas.openxmlformats.org/officeDocument/2006/math">
                    <m:oMathParaPr>
                      <m:jc m:val="centerGroup"/>
                    </m:oMathParaPr>
                    <m:oMath xmlns:m="http://schemas.openxmlformats.org/officeDocument/2006/math">
                      <m:r>
                        <a:rPr lang="en-US" sz="2300" i="1" smtClean="0">
                          <a:solidFill>
                            <a:srgbClr val="0033CC"/>
                          </a:solidFill>
                          <a:latin typeface="Cambria Math" panose="02040503050406030204" pitchFamily="18" charset="0"/>
                          <a:ea typeface="Cambria Math" panose="02040503050406030204" pitchFamily="18" charset="0"/>
                        </a:rPr>
                        <m:t>=</m:t>
                      </m:r>
                      <m:r>
                        <a:rPr lang="en-US" sz="2300" b="1" i="1" smtClean="0">
                          <a:solidFill>
                            <a:schemeClr val="accent2">
                              <a:lumMod val="75000"/>
                            </a:schemeClr>
                          </a:solidFill>
                          <a:latin typeface="Cambria Math" panose="02040503050406030204" pitchFamily="18" charset="0"/>
                          <a:ea typeface="Cambria Math" panose="02040503050406030204" pitchFamily="18" charset="0"/>
                        </a:rPr>
                        <m:t>(</m:t>
                      </m:r>
                      <m:d>
                        <m:dPr>
                          <m:ctrlPr>
                            <a:rPr lang="en-US" sz="2300" i="1">
                              <a:solidFill>
                                <a:srgbClr val="0033CC"/>
                              </a:solidFill>
                              <a:latin typeface="Cambria Math" panose="02040503050406030204" pitchFamily="18" charset="0"/>
                            </a:rPr>
                          </m:ctrlPr>
                        </m:dPr>
                        <m:e>
                          <m:r>
                            <a:rPr lang="en-US" sz="2300" i="1">
                              <a:solidFill>
                                <a:srgbClr val="0033CC"/>
                              </a:solidFill>
                              <a:latin typeface="Cambria Math" panose="02040503050406030204" pitchFamily="18" charset="0"/>
                            </a:rPr>
                            <m:t>𝑦</m:t>
                          </m:r>
                          <m:f>
                            <m:fPr>
                              <m:ctrlPr>
                                <a:rPr lang="en-IN" sz="2300" i="1" dirty="0">
                                  <a:solidFill>
                                    <a:srgbClr val="0033CC"/>
                                  </a:solidFill>
                                  <a:latin typeface="Cambria Math" panose="02040503050406030204" pitchFamily="18" charset="0"/>
                                </a:rPr>
                              </m:ctrlPr>
                            </m:fPr>
                            <m:num>
                              <m:r>
                                <a:rPr lang="en-US" sz="2300" i="1" dirty="0">
                                  <a:solidFill>
                                    <a:srgbClr val="0033CC"/>
                                  </a:solidFill>
                                  <a:latin typeface="Cambria Math" panose="02040503050406030204" pitchFamily="18" charset="0"/>
                                </a:rPr>
                                <m:t>1</m:t>
                              </m:r>
                            </m:num>
                            <m:den>
                              <m:r>
                                <a:rPr lang="en-US" sz="2300" i="1" dirty="0">
                                  <a:solidFill>
                                    <a:srgbClr val="0033CC"/>
                                  </a:solidFill>
                                  <a:latin typeface="Cambria Math" panose="02040503050406030204" pitchFamily="18" charset="0"/>
                                </a:rPr>
                                <m:t>𝑔</m:t>
                              </m:r>
                              <m:r>
                                <a:rPr lang="en-US" sz="2300" i="1" dirty="0">
                                  <a:solidFill>
                                    <a:srgbClr val="0033CC"/>
                                  </a:solidFill>
                                  <a:latin typeface="Cambria Math" panose="02040503050406030204" pitchFamily="18" charset="0"/>
                                </a:rPr>
                                <m:t>(</m:t>
                              </m:r>
                              <m:sSup>
                                <m:sSupPr>
                                  <m:ctrlPr>
                                    <a:rPr lang="en-US" sz="2300" i="1" dirty="0">
                                      <a:solidFill>
                                        <a:srgbClr val="0033CC"/>
                                      </a:solidFill>
                                      <a:latin typeface="Cambria Math" panose="02040503050406030204" pitchFamily="18" charset="0"/>
                                    </a:rPr>
                                  </m:ctrlPr>
                                </m:sSupPr>
                                <m:e>
                                  <m:r>
                                    <a:rPr lang="en-US" sz="2300" i="1" dirty="0">
                                      <a:solidFill>
                                        <a:srgbClr val="0033CC"/>
                                      </a:solidFill>
                                      <a:latin typeface="Cambria Math" panose="02040503050406030204" pitchFamily="18" charset="0"/>
                                      <a:ea typeface="Cambria Math" panose="02040503050406030204" pitchFamily="18" charset="0"/>
                                    </a:rPr>
                                    <m:t>𝛽</m:t>
                                  </m:r>
                                </m:e>
                                <m:sup>
                                  <m:r>
                                    <a:rPr lang="en-US" sz="2300" i="1" dirty="0">
                                      <a:solidFill>
                                        <a:srgbClr val="0033CC"/>
                                      </a:solidFill>
                                      <a:latin typeface="Cambria Math" panose="02040503050406030204" pitchFamily="18" charset="0"/>
                                    </a:rPr>
                                    <m:t>𝑇</m:t>
                                  </m:r>
                                </m:sup>
                              </m:sSup>
                              <m:r>
                                <a:rPr lang="en-US" sz="2300" i="1" dirty="0">
                                  <a:solidFill>
                                    <a:srgbClr val="0033CC"/>
                                  </a:solidFill>
                                  <a:latin typeface="Cambria Math" panose="02040503050406030204" pitchFamily="18" charset="0"/>
                                </a:rPr>
                                <m:t>(</m:t>
                              </m:r>
                              <m:r>
                                <a:rPr lang="en-US" sz="2300" i="1" dirty="0">
                                  <a:solidFill>
                                    <a:srgbClr val="0033CC"/>
                                  </a:solidFill>
                                  <a:latin typeface="Cambria Math" panose="02040503050406030204" pitchFamily="18" charset="0"/>
                                </a:rPr>
                                <m:t>𝑥</m:t>
                              </m:r>
                              <m:r>
                                <a:rPr lang="en-US" sz="2300" i="1" dirty="0">
                                  <a:solidFill>
                                    <a:srgbClr val="0033CC"/>
                                  </a:solidFill>
                                  <a:latin typeface="Cambria Math" panose="02040503050406030204" pitchFamily="18" charset="0"/>
                                </a:rPr>
                                <m:t>)</m:t>
                              </m:r>
                            </m:den>
                          </m:f>
                          <m:r>
                            <a:rPr lang="en-US" sz="2300" i="1" dirty="0">
                              <a:solidFill>
                                <a:srgbClr val="0033CC"/>
                              </a:solidFill>
                              <a:latin typeface="Cambria Math" panose="02040503050406030204" pitchFamily="18" charset="0"/>
                            </a:rPr>
                            <m:t>  </m:t>
                          </m:r>
                        </m:e>
                      </m:d>
                      <m:r>
                        <a:rPr lang="en-US" sz="2300" i="1">
                          <a:solidFill>
                            <a:srgbClr val="0033CC"/>
                          </a:solidFill>
                          <a:latin typeface="Cambria Math" panose="02040503050406030204" pitchFamily="18" charset="0"/>
                        </a:rPr>
                        <m:t>−</m:t>
                      </m:r>
                      <m:d>
                        <m:dPr>
                          <m:ctrlPr>
                            <a:rPr lang="en-US" sz="2300" i="1">
                              <a:solidFill>
                                <a:srgbClr val="0033CC"/>
                              </a:solidFill>
                              <a:latin typeface="Cambria Math" panose="02040503050406030204" pitchFamily="18" charset="0"/>
                            </a:rPr>
                          </m:ctrlPr>
                        </m:dPr>
                        <m:e>
                          <m:r>
                            <a:rPr lang="en-US" sz="2300" i="1">
                              <a:solidFill>
                                <a:srgbClr val="0033CC"/>
                              </a:solidFill>
                              <a:latin typeface="Cambria Math" panose="02040503050406030204" pitchFamily="18" charset="0"/>
                            </a:rPr>
                            <m:t>1−</m:t>
                          </m:r>
                          <m:r>
                            <a:rPr lang="en-US" sz="2300" i="1">
                              <a:solidFill>
                                <a:srgbClr val="0033CC"/>
                              </a:solidFill>
                              <a:latin typeface="Cambria Math" panose="02040503050406030204" pitchFamily="18" charset="0"/>
                            </a:rPr>
                            <m:t>𝑦</m:t>
                          </m:r>
                        </m:e>
                      </m:d>
                      <m:f>
                        <m:fPr>
                          <m:ctrlPr>
                            <a:rPr lang="en-US" sz="2300" i="1">
                              <a:solidFill>
                                <a:srgbClr val="0033CC"/>
                              </a:solidFill>
                              <a:latin typeface="Cambria Math" panose="02040503050406030204" pitchFamily="18" charset="0"/>
                            </a:rPr>
                          </m:ctrlPr>
                        </m:fPr>
                        <m:num>
                          <m:r>
                            <a:rPr lang="en-US" sz="2300" i="1">
                              <a:solidFill>
                                <a:srgbClr val="0033CC"/>
                              </a:solidFill>
                              <a:latin typeface="Cambria Math" panose="02040503050406030204" pitchFamily="18" charset="0"/>
                            </a:rPr>
                            <m:t>1</m:t>
                          </m:r>
                        </m:num>
                        <m:den>
                          <m:r>
                            <a:rPr lang="en-US" sz="2300" i="1">
                              <a:solidFill>
                                <a:srgbClr val="0033CC"/>
                              </a:solidFill>
                              <a:latin typeface="Cambria Math" panose="02040503050406030204" pitchFamily="18" charset="0"/>
                            </a:rPr>
                            <m:t>1−</m:t>
                          </m:r>
                          <m:r>
                            <a:rPr lang="en-US" sz="2300" i="1">
                              <a:solidFill>
                                <a:srgbClr val="0033CC"/>
                              </a:solidFill>
                              <a:latin typeface="Cambria Math" panose="02040503050406030204" pitchFamily="18" charset="0"/>
                            </a:rPr>
                            <m:t>𝑔</m:t>
                          </m:r>
                          <m:d>
                            <m:dPr>
                              <m:ctrlPr>
                                <a:rPr lang="en-US" sz="2300" i="1">
                                  <a:solidFill>
                                    <a:srgbClr val="0033CC"/>
                                  </a:solidFill>
                                  <a:latin typeface="Cambria Math" panose="02040503050406030204" pitchFamily="18" charset="0"/>
                                </a:rPr>
                              </m:ctrlPr>
                            </m:dPr>
                            <m:e>
                              <m:sSup>
                                <m:sSupPr>
                                  <m:ctrlPr>
                                    <a:rPr lang="en-US" sz="2300" i="1">
                                      <a:solidFill>
                                        <a:srgbClr val="0033CC"/>
                                      </a:solidFill>
                                      <a:latin typeface="Cambria Math" panose="02040503050406030204" pitchFamily="18" charset="0"/>
                                    </a:rPr>
                                  </m:ctrlPr>
                                </m:sSupPr>
                                <m:e>
                                  <m:r>
                                    <a:rPr lang="en-US" sz="2300" i="1">
                                      <a:solidFill>
                                        <a:srgbClr val="0033CC"/>
                                      </a:solidFill>
                                      <a:latin typeface="Cambria Math" panose="02040503050406030204" pitchFamily="18" charset="0"/>
                                      <a:ea typeface="Cambria Math" panose="02040503050406030204" pitchFamily="18" charset="0"/>
                                    </a:rPr>
                                    <m:t>𝛽</m:t>
                                  </m:r>
                                </m:e>
                                <m:sup>
                                  <m:r>
                                    <a:rPr lang="en-US" sz="2300" i="1">
                                      <a:solidFill>
                                        <a:srgbClr val="0033CC"/>
                                      </a:solidFill>
                                      <a:latin typeface="Cambria Math" panose="02040503050406030204" pitchFamily="18" charset="0"/>
                                    </a:rPr>
                                    <m:t>𝑇</m:t>
                                  </m:r>
                                </m:sup>
                              </m:sSup>
                              <m:r>
                                <a:rPr lang="en-US" sz="2300" i="1">
                                  <a:solidFill>
                                    <a:srgbClr val="0033CC"/>
                                  </a:solidFill>
                                  <a:latin typeface="Cambria Math" panose="02040503050406030204" pitchFamily="18" charset="0"/>
                                </a:rPr>
                                <m:t>𝑥</m:t>
                              </m:r>
                            </m:e>
                          </m:d>
                        </m:den>
                      </m:f>
                      <m:r>
                        <a:rPr lang="en-US" sz="2300" b="1" i="1" smtClean="0">
                          <a:solidFill>
                            <a:schemeClr val="accent2">
                              <a:lumMod val="75000"/>
                            </a:schemeClr>
                          </a:solidFill>
                          <a:latin typeface="Cambria Math" panose="02040503050406030204" pitchFamily="18" charset="0"/>
                        </a:rPr>
                        <m:t>)</m:t>
                      </m:r>
                      <m:r>
                        <a:rPr lang="en-US" sz="2300" i="1" smtClean="0">
                          <a:solidFill>
                            <a:srgbClr val="0033CC"/>
                          </a:solidFill>
                          <a:latin typeface="Cambria Math" panose="02040503050406030204" pitchFamily="18" charset="0"/>
                        </a:rPr>
                        <m:t> </m:t>
                      </m:r>
                      <m:r>
                        <a:rPr lang="en-US" sz="2300" i="1">
                          <a:solidFill>
                            <a:srgbClr val="0033CC"/>
                          </a:solidFill>
                          <a:latin typeface="Cambria Math" panose="02040503050406030204" pitchFamily="18" charset="0"/>
                        </a:rPr>
                        <m:t>𝑔</m:t>
                      </m:r>
                      <m:r>
                        <a:rPr lang="en-US" sz="2300" i="1">
                          <a:solidFill>
                            <a:srgbClr val="0033CC"/>
                          </a:solidFill>
                          <a:latin typeface="Cambria Math" panose="02040503050406030204" pitchFamily="18" charset="0"/>
                        </a:rPr>
                        <m:t>(</m:t>
                      </m:r>
                      <m:sSup>
                        <m:sSupPr>
                          <m:ctrlPr>
                            <a:rPr lang="en-US" sz="2300" i="1">
                              <a:solidFill>
                                <a:srgbClr val="0033CC"/>
                              </a:solidFill>
                              <a:latin typeface="Cambria Math" panose="02040503050406030204" pitchFamily="18" charset="0"/>
                            </a:rPr>
                          </m:ctrlPr>
                        </m:sSupPr>
                        <m:e>
                          <m:r>
                            <a:rPr lang="en-US" sz="2300" i="1">
                              <a:solidFill>
                                <a:srgbClr val="0033CC"/>
                              </a:solidFill>
                              <a:latin typeface="Cambria Math" panose="02040503050406030204" pitchFamily="18" charset="0"/>
                              <a:ea typeface="Cambria Math" panose="02040503050406030204" pitchFamily="18" charset="0"/>
                            </a:rPr>
                            <m:t>𝛽</m:t>
                          </m:r>
                        </m:e>
                        <m:sup>
                          <m:r>
                            <a:rPr lang="en-US" sz="2300" i="1">
                              <a:solidFill>
                                <a:srgbClr val="0033CC"/>
                              </a:solidFill>
                              <a:latin typeface="Cambria Math" panose="02040503050406030204" pitchFamily="18" charset="0"/>
                            </a:rPr>
                            <m:t>𝑇</m:t>
                          </m:r>
                        </m:sup>
                      </m:sSup>
                      <m:r>
                        <a:rPr lang="en-US" sz="2300" i="1">
                          <a:solidFill>
                            <a:srgbClr val="0033CC"/>
                          </a:solidFill>
                          <a:latin typeface="Cambria Math" panose="02040503050406030204" pitchFamily="18" charset="0"/>
                        </a:rPr>
                        <m:t>𝑥</m:t>
                      </m:r>
                      <m:r>
                        <a:rPr lang="en-US" sz="2300" i="1">
                          <a:solidFill>
                            <a:srgbClr val="0033CC"/>
                          </a:solidFill>
                          <a:latin typeface="Cambria Math" panose="02040503050406030204" pitchFamily="18" charset="0"/>
                        </a:rPr>
                        <m:t>)(1−</m:t>
                      </m:r>
                      <m:r>
                        <a:rPr lang="en-US" sz="2300" b="0" i="1" smtClean="0">
                          <a:solidFill>
                            <a:srgbClr val="0033CC"/>
                          </a:solidFill>
                          <a:latin typeface="Cambria Math" panose="02040503050406030204" pitchFamily="18" charset="0"/>
                        </a:rPr>
                        <m:t>𝑔</m:t>
                      </m:r>
                      <m:r>
                        <a:rPr lang="en-US" sz="2300" b="0" i="1" smtClean="0">
                          <a:solidFill>
                            <a:srgbClr val="0033CC"/>
                          </a:solidFill>
                          <a:latin typeface="Cambria Math" panose="02040503050406030204" pitchFamily="18" charset="0"/>
                        </a:rPr>
                        <m:t>(</m:t>
                      </m:r>
                      <m:sSup>
                        <m:sSupPr>
                          <m:ctrlPr>
                            <a:rPr lang="en-US" sz="2300" b="0" i="1" smtClean="0">
                              <a:solidFill>
                                <a:srgbClr val="0033CC"/>
                              </a:solidFill>
                              <a:latin typeface="Cambria Math" panose="02040503050406030204" pitchFamily="18" charset="0"/>
                            </a:rPr>
                          </m:ctrlPr>
                        </m:sSupPr>
                        <m:e>
                          <m:r>
                            <a:rPr lang="en-US" sz="2300" b="0" i="1" smtClean="0">
                              <a:solidFill>
                                <a:srgbClr val="0033CC"/>
                              </a:solidFill>
                              <a:latin typeface="Cambria Math" panose="02040503050406030204" pitchFamily="18" charset="0"/>
                              <a:ea typeface="Cambria Math" panose="02040503050406030204" pitchFamily="18" charset="0"/>
                            </a:rPr>
                            <m:t>𝛽</m:t>
                          </m:r>
                        </m:e>
                        <m:sup>
                          <m:r>
                            <a:rPr lang="en-US" sz="2300" b="0" i="1" smtClean="0">
                              <a:solidFill>
                                <a:srgbClr val="0033CC"/>
                              </a:solidFill>
                              <a:latin typeface="Cambria Math" panose="02040503050406030204" pitchFamily="18" charset="0"/>
                            </a:rPr>
                            <m:t>𝑇</m:t>
                          </m:r>
                        </m:sup>
                      </m:sSup>
                      <m:r>
                        <a:rPr lang="en-US" sz="2300" b="0" i="1" smtClean="0">
                          <a:solidFill>
                            <a:srgbClr val="0033CC"/>
                          </a:solidFill>
                          <a:latin typeface="Cambria Math" panose="02040503050406030204" pitchFamily="18" charset="0"/>
                        </a:rPr>
                        <m:t>𝑥</m:t>
                      </m:r>
                      <m:r>
                        <a:rPr lang="en-US" sz="2300" b="0" i="1" smtClean="0">
                          <a:solidFill>
                            <a:srgbClr val="0033CC"/>
                          </a:solidFill>
                          <a:latin typeface="Cambria Math" panose="02040503050406030204" pitchFamily="18" charset="0"/>
                        </a:rPr>
                        <m:t>)</m:t>
                      </m:r>
                      <m:f>
                        <m:fPr>
                          <m:ctrlPr>
                            <a:rPr lang="en-US" sz="2300" b="0" i="1" smtClean="0">
                              <a:solidFill>
                                <a:srgbClr val="0033CC"/>
                              </a:solidFill>
                              <a:latin typeface="Cambria Math" panose="02040503050406030204" pitchFamily="18" charset="0"/>
                            </a:rPr>
                          </m:ctrlPr>
                        </m:fPr>
                        <m:num>
                          <m:r>
                            <a:rPr lang="en-US" sz="2300" b="0" i="1" smtClean="0">
                              <a:solidFill>
                                <a:srgbClr val="0033CC"/>
                              </a:solidFill>
                              <a:latin typeface="Cambria Math" panose="02040503050406030204" pitchFamily="18" charset="0"/>
                            </a:rPr>
                            <m:t>𝜕</m:t>
                          </m:r>
                        </m:num>
                        <m:den>
                          <m:r>
                            <a:rPr lang="en-US" sz="2300" b="0" i="1" smtClean="0">
                              <a:solidFill>
                                <a:srgbClr val="0033CC"/>
                              </a:solidFill>
                              <a:latin typeface="Cambria Math" panose="02040503050406030204" pitchFamily="18" charset="0"/>
                            </a:rPr>
                            <m:t>𝜕</m:t>
                          </m:r>
                          <m:sSub>
                            <m:sSubPr>
                              <m:ctrlPr>
                                <a:rPr lang="en-US" sz="2300" b="0" i="1" smtClean="0">
                                  <a:solidFill>
                                    <a:srgbClr val="0033CC"/>
                                  </a:solidFill>
                                  <a:latin typeface="Cambria Math" panose="02040503050406030204" pitchFamily="18" charset="0"/>
                                </a:rPr>
                              </m:ctrlPr>
                            </m:sSubPr>
                            <m:e>
                              <m:r>
                                <a:rPr lang="en-US" sz="2300" b="0" i="1" smtClean="0">
                                  <a:solidFill>
                                    <a:srgbClr val="0033CC"/>
                                  </a:solidFill>
                                  <a:latin typeface="Cambria Math" panose="02040503050406030204" pitchFamily="18" charset="0"/>
                                  <a:ea typeface="Cambria Math" panose="02040503050406030204" pitchFamily="18" charset="0"/>
                                </a:rPr>
                                <m:t>𝛽</m:t>
                              </m:r>
                            </m:e>
                            <m:sub>
                              <m:r>
                                <a:rPr lang="en-US" sz="2300" b="0" i="1" smtClean="0">
                                  <a:solidFill>
                                    <a:srgbClr val="0033CC"/>
                                  </a:solidFill>
                                  <a:latin typeface="Cambria Math" panose="02040503050406030204" pitchFamily="18" charset="0"/>
                                </a:rPr>
                                <m:t>𝑗</m:t>
                              </m:r>
                            </m:sub>
                          </m:sSub>
                        </m:den>
                      </m:f>
                      <m:sSup>
                        <m:sSupPr>
                          <m:ctrlPr>
                            <a:rPr lang="en-US" sz="2300" b="0" i="1" smtClean="0">
                              <a:solidFill>
                                <a:srgbClr val="0033CC"/>
                              </a:solidFill>
                              <a:latin typeface="Cambria Math" panose="02040503050406030204" pitchFamily="18" charset="0"/>
                            </a:rPr>
                          </m:ctrlPr>
                        </m:sSupPr>
                        <m:e>
                          <m:r>
                            <a:rPr lang="en-US" sz="2300" b="0" i="1" smtClean="0">
                              <a:solidFill>
                                <a:srgbClr val="0033CC"/>
                              </a:solidFill>
                              <a:latin typeface="Cambria Math" panose="02040503050406030204" pitchFamily="18" charset="0"/>
                              <a:ea typeface="Cambria Math" panose="02040503050406030204" pitchFamily="18" charset="0"/>
                            </a:rPr>
                            <m:t>𝛽</m:t>
                          </m:r>
                        </m:e>
                        <m:sup>
                          <m:r>
                            <a:rPr lang="en-US" sz="2300" b="0" i="1" smtClean="0">
                              <a:solidFill>
                                <a:srgbClr val="0033CC"/>
                              </a:solidFill>
                              <a:latin typeface="Cambria Math" panose="02040503050406030204" pitchFamily="18" charset="0"/>
                            </a:rPr>
                            <m:t>𝑇</m:t>
                          </m:r>
                        </m:sup>
                      </m:sSup>
                      <m:r>
                        <a:rPr lang="en-US" sz="2300" b="0" i="1" smtClean="0">
                          <a:solidFill>
                            <a:srgbClr val="0033CC"/>
                          </a:solidFill>
                          <a:latin typeface="Cambria Math" panose="02040503050406030204" pitchFamily="18" charset="0"/>
                        </a:rPr>
                        <m:t>𝑥</m:t>
                      </m:r>
                    </m:oMath>
                  </m:oMathPara>
                </a14:m>
                <a:endParaRPr lang="en-IN" sz="2200" dirty="0">
                  <a:solidFill>
                    <a:srgbClr val="0033CC"/>
                  </a:solidFill>
                </a:endParaRPr>
              </a:p>
              <a:p>
                <a:pPr marL="457200" lvl="1" indent="0">
                  <a:lnSpc>
                    <a:spcPts val="4800"/>
                  </a:lnSpc>
                  <a:spcBef>
                    <a:spcPts val="1200"/>
                  </a:spcBef>
                  <a:buNone/>
                </a:pPr>
                <a14:m>
                  <m:oMathPara xmlns:m="http://schemas.openxmlformats.org/officeDocument/2006/math">
                    <m:oMathParaPr>
                      <m:jc m:val="centerGroup"/>
                    </m:oMathParaPr>
                    <m:oMath xmlns:m="http://schemas.openxmlformats.org/officeDocument/2006/math">
                      <m:r>
                        <a:rPr lang="en-US" sz="2600" b="0" i="1" smtClean="0">
                          <a:solidFill>
                            <a:srgbClr val="0033CC"/>
                          </a:solidFill>
                          <a:latin typeface="Cambria Math" panose="02040503050406030204" pitchFamily="18" charset="0"/>
                        </a:rPr>
                        <m:t>=(</m:t>
                      </m:r>
                      <m:r>
                        <a:rPr lang="en-US" sz="2600" b="0" i="1" smtClean="0">
                          <a:solidFill>
                            <a:srgbClr val="0033CC"/>
                          </a:solidFill>
                          <a:latin typeface="Cambria Math" panose="02040503050406030204" pitchFamily="18" charset="0"/>
                        </a:rPr>
                        <m:t>𝑦</m:t>
                      </m:r>
                      <m:d>
                        <m:dPr>
                          <m:ctrlPr>
                            <a:rPr lang="en-US" sz="2600" b="0" i="1" smtClean="0">
                              <a:solidFill>
                                <a:srgbClr val="0033CC"/>
                              </a:solidFill>
                              <a:latin typeface="Cambria Math" panose="02040503050406030204" pitchFamily="18" charset="0"/>
                            </a:rPr>
                          </m:ctrlPr>
                        </m:dPr>
                        <m:e>
                          <m:r>
                            <a:rPr lang="en-US" sz="2600" i="1">
                              <a:solidFill>
                                <a:srgbClr val="0033CC"/>
                              </a:solidFill>
                              <a:latin typeface="Cambria Math" panose="02040503050406030204" pitchFamily="18" charset="0"/>
                            </a:rPr>
                            <m:t>1−</m:t>
                          </m:r>
                          <m:r>
                            <a:rPr lang="en-US" sz="2600" i="1">
                              <a:solidFill>
                                <a:srgbClr val="0033CC"/>
                              </a:solidFill>
                              <a:latin typeface="Cambria Math" panose="02040503050406030204" pitchFamily="18" charset="0"/>
                            </a:rPr>
                            <m:t>𝑔</m:t>
                          </m:r>
                          <m:d>
                            <m:dPr>
                              <m:ctrlPr>
                                <a:rPr lang="en-US" sz="2600" i="1">
                                  <a:solidFill>
                                    <a:srgbClr val="0033CC"/>
                                  </a:solidFill>
                                  <a:latin typeface="Cambria Math" panose="02040503050406030204" pitchFamily="18" charset="0"/>
                                </a:rPr>
                              </m:ctrlPr>
                            </m:dPr>
                            <m:e>
                              <m:sSup>
                                <m:sSupPr>
                                  <m:ctrlPr>
                                    <a:rPr lang="en-US" sz="2600" i="1">
                                      <a:solidFill>
                                        <a:srgbClr val="0033CC"/>
                                      </a:solidFill>
                                      <a:latin typeface="Cambria Math" panose="02040503050406030204" pitchFamily="18" charset="0"/>
                                    </a:rPr>
                                  </m:ctrlPr>
                                </m:sSupPr>
                                <m:e>
                                  <m:r>
                                    <a:rPr lang="en-US" sz="2600" i="1">
                                      <a:solidFill>
                                        <a:srgbClr val="0033CC"/>
                                      </a:solidFill>
                                      <a:latin typeface="Cambria Math" panose="02040503050406030204" pitchFamily="18" charset="0"/>
                                      <a:ea typeface="Cambria Math" panose="02040503050406030204" pitchFamily="18" charset="0"/>
                                    </a:rPr>
                                    <m:t>𝛽</m:t>
                                  </m:r>
                                </m:e>
                                <m:sup>
                                  <m:r>
                                    <a:rPr lang="en-US" sz="2600" i="1">
                                      <a:solidFill>
                                        <a:srgbClr val="0033CC"/>
                                      </a:solidFill>
                                      <a:latin typeface="Cambria Math" panose="02040503050406030204" pitchFamily="18" charset="0"/>
                                    </a:rPr>
                                    <m:t>𝑇</m:t>
                                  </m:r>
                                </m:sup>
                              </m:sSup>
                              <m:r>
                                <a:rPr lang="en-US" sz="2600" i="1">
                                  <a:solidFill>
                                    <a:srgbClr val="0033CC"/>
                                  </a:solidFill>
                                  <a:latin typeface="Cambria Math" panose="02040503050406030204" pitchFamily="18" charset="0"/>
                                </a:rPr>
                                <m:t>𝑥</m:t>
                              </m:r>
                            </m:e>
                          </m:d>
                        </m:e>
                      </m:d>
                      <m:r>
                        <a:rPr lang="en-US" sz="2600" b="0" i="1" smtClean="0">
                          <a:solidFill>
                            <a:srgbClr val="0033CC"/>
                          </a:solidFill>
                          <a:latin typeface="Cambria Math" panose="02040503050406030204" pitchFamily="18" charset="0"/>
                        </a:rPr>
                        <m:t>−</m:t>
                      </m:r>
                      <m:d>
                        <m:dPr>
                          <m:ctrlPr>
                            <a:rPr lang="en-US" sz="2600" b="0" i="1" smtClean="0">
                              <a:solidFill>
                                <a:srgbClr val="0033CC"/>
                              </a:solidFill>
                              <a:latin typeface="Cambria Math" panose="02040503050406030204" pitchFamily="18" charset="0"/>
                            </a:rPr>
                          </m:ctrlPr>
                        </m:dPr>
                        <m:e>
                          <m:r>
                            <a:rPr lang="en-US" sz="2600" b="0" i="1" smtClean="0">
                              <a:solidFill>
                                <a:srgbClr val="0033CC"/>
                              </a:solidFill>
                              <a:latin typeface="Cambria Math" panose="02040503050406030204" pitchFamily="18" charset="0"/>
                            </a:rPr>
                            <m:t>1−</m:t>
                          </m:r>
                          <m:r>
                            <a:rPr lang="en-US" sz="2600" b="0" i="1" smtClean="0">
                              <a:solidFill>
                                <a:srgbClr val="0033CC"/>
                              </a:solidFill>
                              <a:latin typeface="Cambria Math" panose="02040503050406030204" pitchFamily="18" charset="0"/>
                            </a:rPr>
                            <m:t>𝑦</m:t>
                          </m:r>
                        </m:e>
                      </m:d>
                      <m:r>
                        <a:rPr lang="en-US" sz="2600" i="1">
                          <a:solidFill>
                            <a:srgbClr val="0033CC"/>
                          </a:solidFill>
                          <a:latin typeface="Cambria Math" panose="02040503050406030204" pitchFamily="18" charset="0"/>
                        </a:rPr>
                        <m:t>𝑔</m:t>
                      </m:r>
                      <m:d>
                        <m:dPr>
                          <m:ctrlPr>
                            <a:rPr lang="en-US" sz="2600" i="1">
                              <a:solidFill>
                                <a:srgbClr val="0033CC"/>
                              </a:solidFill>
                              <a:latin typeface="Cambria Math" panose="02040503050406030204" pitchFamily="18" charset="0"/>
                            </a:rPr>
                          </m:ctrlPr>
                        </m:dPr>
                        <m:e>
                          <m:sSup>
                            <m:sSupPr>
                              <m:ctrlPr>
                                <a:rPr lang="en-US" sz="2600" i="1">
                                  <a:solidFill>
                                    <a:srgbClr val="0033CC"/>
                                  </a:solidFill>
                                  <a:latin typeface="Cambria Math" panose="02040503050406030204" pitchFamily="18" charset="0"/>
                                </a:rPr>
                              </m:ctrlPr>
                            </m:sSupPr>
                            <m:e>
                              <m:r>
                                <a:rPr lang="en-US" sz="2600" i="1">
                                  <a:solidFill>
                                    <a:srgbClr val="0033CC"/>
                                  </a:solidFill>
                                  <a:latin typeface="Cambria Math" panose="02040503050406030204" pitchFamily="18" charset="0"/>
                                  <a:ea typeface="Cambria Math" panose="02040503050406030204" pitchFamily="18" charset="0"/>
                                </a:rPr>
                                <m:t>𝛽</m:t>
                              </m:r>
                            </m:e>
                            <m:sup>
                              <m:r>
                                <a:rPr lang="en-US" sz="2600" i="1">
                                  <a:solidFill>
                                    <a:srgbClr val="0033CC"/>
                                  </a:solidFill>
                                  <a:latin typeface="Cambria Math" panose="02040503050406030204" pitchFamily="18" charset="0"/>
                                </a:rPr>
                                <m:t>𝑇</m:t>
                              </m:r>
                            </m:sup>
                          </m:sSup>
                          <m:r>
                            <a:rPr lang="en-US" sz="2600" i="1">
                              <a:solidFill>
                                <a:srgbClr val="0033CC"/>
                              </a:solidFill>
                              <a:latin typeface="Cambria Math" panose="02040503050406030204" pitchFamily="18" charset="0"/>
                            </a:rPr>
                            <m:t>𝑥</m:t>
                          </m:r>
                        </m:e>
                      </m:d>
                      <m:r>
                        <a:rPr lang="en-US" sz="2600" b="0" i="1" smtClean="0">
                          <a:solidFill>
                            <a:srgbClr val="0033CC"/>
                          </a:solidFill>
                          <a:latin typeface="Cambria Math" panose="02040503050406030204" pitchFamily="18" charset="0"/>
                        </a:rPr>
                        <m:t>)</m:t>
                      </m:r>
                      <m:sSub>
                        <m:sSubPr>
                          <m:ctrlPr>
                            <a:rPr lang="en-US" sz="2600" b="0" i="1" smtClean="0">
                              <a:solidFill>
                                <a:srgbClr val="0033CC"/>
                              </a:solidFill>
                              <a:latin typeface="Cambria Math" panose="02040503050406030204" pitchFamily="18" charset="0"/>
                            </a:rPr>
                          </m:ctrlPr>
                        </m:sSubPr>
                        <m:e>
                          <m:r>
                            <a:rPr lang="en-US" sz="2600" b="0" i="1" smtClean="0">
                              <a:solidFill>
                                <a:srgbClr val="0033CC"/>
                              </a:solidFill>
                              <a:latin typeface="Cambria Math" panose="02040503050406030204" pitchFamily="18" charset="0"/>
                            </a:rPr>
                            <m:t>𝑥</m:t>
                          </m:r>
                        </m:e>
                        <m:sub>
                          <m:r>
                            <a:rPr lang="en-US" sz="2600" b="0" i="1" smtClean="0">
                              <a:solidFill>
                                <a:srgbClr val="0033CC"/>
                              </a:solidFill>
                              <a:latin typeface="Cambria Math" panose="02040503050406030204" pitchFamily="18" charset="0"/>
                            </a:rPr>
                            <m:t>𝑗</m:t>
                          </m:r>
                        </m:sub>
                      </m:sSub>
                    </m:oMath>
                  </m:oMathPara>
                </a14:m>
                <a:endParaRPr lang="en-US" sz="2600" b="0" i="1" dirty="0">
                  <a:solidFill>
                    <a:srgbClr val="0033CC"/>
                  </a:solidFill>
                  <a:latin typeface="Cambria Math" panose="02040503050406030204" pitchFamily="18" charset="0"/>
                </a:endParaRPr>
              </a:p>
              <a:p>
                <a:pPr marL="457200" lvl="1" indent="0">
                  <a:lnSpc>
                    <a:spcPts val="4800"/>
                  </a:lnSpc>
                  <a:spcBef>
                    <a:spcPts val="1200"/>
                  </a:spcBef>
                  <a:buNone/>
                </a:pPr>
                <a14:m>
                  <m:oMathPara xmlns:m="http://schemas.openxmlformats.org/officeDocument/2006/math">
                    <m:oMathParaPr>
                      <m:jc m:val="centerGroup"/>
                    </m:oMathParaPr>
                    <m:oMath xmlns:m="http://schemas.openxmlformats.org/officeDocument/2006/math">
                      <m:r>
                        <a:rPr lang="en-US" sz="2600" b="0" i="1" smtClean="0">
                          <a:solidFill>
                            <a:srgbClr val="0033CC"/>
                          </a:solidFill>
                          <a:latin typeface="Cambria Math" panose="02040503050406030204" pitchFamily="18" charset="0"/>
                        </a:rPr>
                        <m:t>=(</m:t>
                      </m:r>
                      <m:r>
                        <a:rPr lang="en-US" sz="2600" b="0" i="1" smtClean="0">
                          <a:solidFill>
                            <a:srgbClr val="0033CC"/>
                          </a:solidFill>
                          <a:latin typeface="Cambria Math" panose="02040503050406030204" pitchFamily="18" charset="0"/>
                        </a:rPr>
                        <m:t>𝑦</m:t>
                      </m:r>
                      <m:r>
                        <a:rPr lang="en-US" sz="2600" b="0" i="1" smtClean="0">
                          <a:solidFill>
                            <a:srgbClr val="0033CC"/>
                          </a:solidFill>
                          <a:latin typeface="Cambria Math" panose="02040503050406030204" pitchFamily="18" charset="0"/>
                        </a:rPr>
                        <m:t>−</m:t>
                      </m:r>
                      <m:sSub>
                        <m:sSubPr>
                          <m:ctrlPr>
                            <a:rPr lang="en-US" sz="2600" b="0" i="1" smtClean="0">
                              <a:solidFill>
                                <a:srgbClr val="0033CC"/>
                              </a:solidFill>
                              <a:latin typeface="Cambria Math" panose="02040503050406030204" pitchFamily="18" charset="0"/>
                            </a:rPr>
                          </m:ctrlPr>
                        </m:sSubPr>
                        <m:e>
                          <m:r>
                            <a:rPr lang="en-US" sz="2600" b="0" i="1" smtClean="0">
                              <a:solidFill>
                                <a:srgbClr val="0033CC"/>
                              </a:solidFill>
                              <a:latin typeface="Cambria Math" panose="02040503050406030204" pitchFamily="18" charset="0"/>
                            </a:rPr>
                            <m:t>h</m:t>
                          </m:r>
                        </m:e>
                        <m:sub>
                          <m:r>
                            <a:rPr lang="en-US" sz="2600" b="0" i="1" smtClean="0">
                              <a:solidFill>
                                <a:srgbClr val="0033CC"/>
                              </a:solidFill>
                              <a:latin typeface="Cambria Math" panose="02040503050406030204" pitchFamily="18" charset="0"/>
                              <a:ea typeface="Cambria Math" panose="02040503050406030204" pitchFamily="18" charset="0"/>
                            </a:rPr>
                            <m:t>𝛽</m:t>
                          </m:r>
                        </m:sub>
                      </m:sSub>
                      <m:d>
                        <m:dPr>
                          <m:ctrlPr>
                            <a:rPr lang="en-US" sz="2600" b="0" i="1" smtClean="0">
                              <a:solidFill>
                                <a:srgbClr val="0033CC"/>
                              </a:solidFill>
                              <a:latin typeface="Cambria Math" panose="02040503050406030204" pitchFamily="18" charset="0"/>
                            </a:rPr>
                          </m:ctrlPr>
                        </m:dPr>
                        <m:e>
                          <m:r>
                            <a:rPr lang="en-US" sz="2600" b="0" i="1" smtClean="0">
                              <a:solidFill>
                                <a:srgbClr val="0033CC"/>
                              </a:solidFill>
                              <a:latin typeface="Cambria Math" panose="02040503050406030204" pitchFamily="18" charset="0"/>
                            </a:rPr>
                            <m:t>𝑥</m:t>
                          </m:r>
                        </m:e>
                      </m:d>
                      <m:r>
                        <a:rPr lang="en-US" sz="2600" b="0" i="1" smtClean="0">
                          <a:solidFill>
                            <a:srgbClr val="0033CC"/>
                          </a:solidFill>
                          <a:latin typeface="Cambria Math" panose="02040503050406030204" pitchFamily="18" charset="0"/>
                        </a:rPr>
                        <m:t>)</m:t>
                      </m:r>
                      <m:sSub>
                        <m:sSubPr>
                          <m:ctrlPr>
                            <a:rPr lang="en-US" sz="2600" b="0" i="1" smtClean="0">
                              <a:solidFill>
                                <a:srgbClr val="0033CC"/>
                              </a:solidFill>
                              <a:latin typeface="Cambria Math" panose="02040503050406030204" pitchFamily="18" charset="0"/>
                            </a:rPr>
                          </m:ctrlPr>
                        </m:sSubPr>
                        <m:e>
                          <m:r>
                            <a:rPr lang="en-US" sz="2600" b="0" i="1" smtClean="0">
                              <a:solidFill>
                                <a:srgbClr val="0033CC"/>
                              </a:solidFill>
                              <a:latin typeface="Cambria Math" panose="02040503050406030204" pitchFamily="18" charset="0"/>
                            </a:rPr>
                            <m:t>𝑥</m:t>
                          </m:r>
                        </m:e>
                        <m:sub>
                          <m:r>
                            <a:rPr lang="en-US" sz="2600" b="0" i="1" smtClean="0">
                              <a:solidFill>
                                <a:srgbClr val="0033CC"/>
                              </a:solidFill>
                              <a:latin typeface="Cambria Math" panose="02040503050406030204" pitchFamily="18" charset="0"/>
                            </a:rPr>
                            <m:t>𝑗</m:t>
                          </m:r>
                        </m:sub>
                      </m:sSub>
                    </m:oMath>
                  </m:oMathPara>
                </a14:m>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200"/>
                <a:ext cx="8229600" cy="6449144"/>
              </a:xfrm>
              <a:blipFill>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58556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46110" y="161516"/>
            <a:ext cx="6275040" cy="1143000"/>
          </a:xfrm>
        </p:spPr>
        <p:txBody>
          <a:bodyPr>
            <a:normAutofit/>
          </a:bodyPr>
          <a:lstStyle/>
          <a:p>
            <a:pPr algn="l"/>
            <a:r>
              <a:rPr lang="en-US" sz="3600" b="1" dirty="0">
                <a:latin typeface="Times New Roman" pitchFamily="18" charset="0"/>
                <a:cs typeface="Times New Roman" pitchFamily="18" charset="0"/>
              </a:rPr>
              <a:t>Questions</a:t>
            </a:r>
            <a:endParaRPr lang="en-IN" sz="3600" dirty="0"/>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p:txBody>
          <a:bodyPr>
            <a:normAutofit lnSpcReduction="10000"/>
          </a:bodyPr>
          <a:lstStyle/>
          <a:p>
            <a:pPr marL="45720" indent="0" algn="just">
              <a:buNone/>
            </a:pPr>
            <a:r>
              <a:rPr lang="en-IN" sz="2800" dirty="0">
                <a:latin typeface="Times New Roman" panose="02020603050405020304" pitchFamily="18" charset="0"/>
                <a:cs typeface="Times New Roman" panose="02020603050405020304" pitchFamily="18" charset="0"/>
              </a:rPr>
              <a:t>Q1. Differentiate data mining and machine learning?</a:t>
            </a:r>
          </a:p>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Q2. What do you mean by experience in machine learning?</a:t>
            </a:r>
          </a:p>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Q3. Which type of problems can be solved using machine learning?</a:t>
            </a:r>
          </a:p>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Q4. What is learnt in machine learning using experience?</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9</a:t>
            </a:fld>
            <a:endParaRPr lang="en-US"/>
          </a:p>
        </p:txBody>
      </p:sp>
      <p:pic>
        <p:nvPicPr>
          <p:cNvPr id="6" name="Picture 5" descr="Related image">
            <a:extLst>
              <a:ext uri="{FF2B5EF4-FFF2-40B4-BE49-F238E27FC236}">
                <a16:creationId xmlns:a16="http://schemas.microsoft.com/office/drawing/2014/main" id="{BD10AF40-1E0E-41A0-AF26-0A61946AA04B}"/>
              </a:ext>
            </a:extLst>
          </p:cNvPr>
          <p:cNvPicPr/>
          <p:nvPr/>
        </p:nvPicPr>
        <p:blipFill>
          <a:blip r:embed="rId2"/>
          <a:srcRect l="3793" t="21970" r="3781" b="23464"/>
          <a:stretch>
            <a:fillRect/>
          </a:stretch>
        </p:blipFill>
        <p:spPr bwMode="auto">
          <a:xfrm>
            <a:off x="539552" y="319016"/>
            <a:ext cx="1622550" cy="828000"/>
          </a:xfrm>
          <a:prstGeom prst="rect">
            <a:avLst/>
          </a:prstGeom>
          <a:noFill/>
          <a:ln w="9525">
            <a:noFill/>
            <a:miter lim="800000"/>
            <a:headEnd/>
            <a:tailEnd/>
          </a:ln>
        </p:spPr>
      </p:pic>
    </p:spTree>
    <p:extLst>
      <p:ext uri="{BB962C8B-B14F-4D97-AF65-F5344CB8AC3E}">
        <p14:creationId xmlns:p14="http://schemas.microsoft.com/office/powerpoint/2010/main" val="19739696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Day-24</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b="1" dirty="0">
                <a:effectLst>
                  <a:outerShdw blurRad="38100" dist="38100" dir="2700000" algn="tl">
                    <a:srgbClr val="000000">
                      <a:alpha val="43137"/>
                    </a:srgbClr>
                  </a:outerShdw>
                </a:effectLst>
                <a:latin typeface="Times New Roman" pitchFamily="18" charset="0"/>
                <a:cs typeface="Times New Roman" pitchFamily="18" charset="0"/>
              </a:rPr>
              <a:t>Logistic Regression</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4070584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449144"/>
          </a:xfrm>
        </p:spPr>
        <p:txBody>
          <a:bodyPr>
            <a:normAutofit/>
          </a:bodyPr>
          <a:lstStyle/>
          <a:p>
            <a:pPr marL="457200" lvl="1" indent="0">
              <a:lnSpc>
                <a:spcPts val="4800"/>
              </a:lnSpc>
              <a:spcBef>
                <a:spcPts val="1200"/>
              </a:spcBef>
              <a:buNone/>
            </a:pPr>
            <a:endParaRPr lang="en-US" sz="2600" b="0" i="1" dirty="0">
              <a:solidFill>
                <a:srgbClr val="0033CC"/>
              </a:solidFill>
              <a:latin typeface="Cambria Math" panose="02040503050406030204" pitchFamily="18" charset="0"/>
            </a:endParaRPr>
          </a:p>
          <a:p>
            <a:pPr marL="457200" lvl="1" indent="0">
              <a:lnSpc>
                <a:spcPts val="4800"/>
              </a:lnSpc>
              <a:spcBef>
                <a:spcPts val="1200"/>
              </a:spcBef>
              <a:buNone/>
            </a:pPr>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p:txBody>
      </p:sp>
      <p:pic>
        <p:nvPicPr>
          <p:cNvPr id="2" name="Picture 1"/>
          <p:cNvPicPr>
            <a:picLocks noChangeAspect="1"/>
          </p:cNvPicPr>
          <p:nvPr/>
        </p:nvPicPr>
        <p:blipFill>
          <a:blip r:embed="rId2"/>
          <a:stretch>
            <a:fillRect/>
          </a:stretch>
        </p:blipFill>
        <p:spPr>
          <a:xfrm>
            <a:off x="1046562" y="980728"/>
            <a:ext cx="7343775" cy="2152650"/>
          </a:xfrm>
          <a:prstGeom prst="rect">
            <a:avLst/>
          </a:prstGeom>
        </p:spPr>
      </p:pic>
      <p:pic>
        <p:nvPicPr>
          <p:cNvPr id="4" name="Picture 3" descr="Related image">
            <a:extLst>
              <a:ext uri="{FF2B5EF4-FFF2-40B4-BE49-F238E27FC236}">
                <a16:creationId xmlns:a16="http://schemas.microsoft.com/office/drawing/2014/main" id="{01581C80-83E6-4788-BECD-DB8C11F9F872}"/>
              </a:ext>
            </a:extLst>
          </p:cNvPr>
          <p:cNvPicPr/>
          <p:nvPr/>
        </p:nvPicPr>
        <p:blipFill>
          <a:blip r:embed="rId3"/>
          <a:srcRect l="3793" t="21970" r="3781" b="23464"/>
          <a:stretch>
            <a:fillRect/>
          </a:stretch>
        </p:blipFill>
        <p:spPr bwMode="auto">
          <a:xfrm>
            <a:off x="251520" y="168754"/>
            <a:ext cx="1622550" cy="871034"/>
          </a:xfrm>
          <a:prstGeom prst="rect">
            <a:avLst/>
          </a:prstGeom>
          <a:noFill/>
          <a:ln w="9525">
            <a:noFill/>
            <a:miter lim="800000"/>
            <a:headEnd/>
            <a:tailEnd/>
          </a:ln>
        </p:spPr>
      </p:pic>
      <p:sp>
        <p:nvSpPr>
          <p:cNvPr id="5" name="Rectangle 4"/>
          <p:cNvSpPr/>
          <p:nvPr/>
        </p:nvSpPr>
        <p:spPr>
          <a:xfrm>
            <a:off x="901917" y="3133378"/>
            <a:ext cx="7633063" cy="341632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Assumptions</a:t>
            </a:r>
          </a:p>
          <a:p>
            <a:pPr marL="514350" indent="-514350" algn="just">
              <a:buAutoNum type="romanLcParenBoth"/>
            </a:pP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inary logistic regression requires the dependent variable to be binary.</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Only the meaningful variables should be included.</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The independent variables should be independent of each other. That is, the model should have little or no </a:t>
            </a:r>
            <a:r>
              <a:rPr lang="en-US" sz="2400" dirty="0" err="1">
                <a:latin typeface="Times New Roman" panose="02020603050405020304" pitchFamily="18" charset="0"/>
                <a:cs typeface="Times New Roman" panose="02020603050405020304" pitchFamily="18" charset="0"/>
              </a:rPr>
              <a:t>multicollinearity</a:t>
            </a:r>
            <a:r>
              <a:rPr lang="en-US" sz="2400" dirty="0">
                <a:latin typeface="Times New Roman" panose="02020603050405020304" pitchFamily="18" charset="0"/>
                <a:cs typeface="Times New Roman" panose="02020603050405020304" pitchFamily="18" charset="0"/>
              </a:rPr>
              <a:t>.</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The independent variables are linearly related.</a:t>
            </a:r>
          </a:p>
          <a:p>
            <a:pPr marL="514350" indent="-514350" algn="just">
              <a:buAutoNum type="romanLcParenBoth"/>
            </a:pPr>
            <a:r>
              <a:rPr lang="en-US" sz="2400" dirty="0">
                <a:latin typeface="Times New Roman" panose="02020603050405020304" pitchFamily="18" charset="0"/>
                <a:cs typeface="Times New Roman" panose="02020603050405020304" pitchFamily="18" charset="0"/>
              </a:rPr>
              <a:t>Logistic regression requires quite large sample sizes.</a:t>
            </a:r>
          </a:p>
        </p:txBody>
      </p:sp>
    </p:spTree>
    <p:extLst>
      <p:ext uri="{BB962C8B-B14F-4D97-AF65-F5344CB8AC3E}">
        <p14:creationId xmlns:p14="http://schemas.microsoft.com/office/powerpoint/2010/main" val="34133151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4864"/>
            <a:ext cx="8229600" cy="4320480"/>
          </a:xfrm>
        </p:spPr>
        <p:txBody>
          <a:bodyPr>
            <a:normAutofit/>
          </a:bodyPr>
          <a:lstStyle/>
          <a:p>
            <a:pPr marL="457200" lvl="1" indent="0">
              <a:lnSpc>
                <a:spcPts val="4800"/>
              </a:lnSpc>
              <a:spcBef>
                <a:spcPts val="1200"/>
              </a:spcBef>
              <a:buNone/>
            </a:pPr>
            <a:endParaRPr lang="en-US" sz="2600" b="0" i="1" dirty="0">
              <a:solidFill>
                <a:srgbClr val="0033CC"/>
              </a:solidFill>
              <a:latin typeface="Cambria Math" panose="02040503050406030204" pitchFamily="18" charset="0"/>
            </a:endParaRPr>
          </a:p>
          <a:p>
            <a:pPr marL="457200" lvl="1" indent="0">
              <a:lnSpc>
                <a:spcPts val="4800"/>
              </a:lnSpc>
              <a:spcBef>
                <a:spcPts val="1200"/>
              </a:spcBef>
              <a:buNone/>
            </a:pPr>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a:p>
            <a:pPr marL="457200" lvl="1" indent="0">
              <a:lnSpc>
                <a:spcPts val="4800"/>
              </a:lnSpc>
              <a:spcBef>
                <a:spcPts val="1200"/>
              </a:spcBef>
              <a:buNone/>
            </a:pPr>
            <a:endParaRPr lang="en-IN" sz="2200" dirty="0">
              <a:solidFill>
                <a:srgbClr val="0033CC"/>
              </a:solidFill>
            </a:endParaRPr>
          </a:p>
        </p:txBody>
      </p:sp>
      <p:pic>
        <p:nvPicPr>
          <p:cNvPr id="4" name="Picture 3" descr="Related image">
            <a:extLst>
              <a:ext uri="{FF2B5EF4-FFF2-40B4-BE49-F238E27FC236}">
                <a16:creationId xmlns:a16="http://schemas.microsoft.com/office/drawing/2014/main" id="{01581C80-83E6-4788-BECD-DB8C11F9F872}"/>
              </a:ext>
            </a:extLst>
          </p:cNvPr>
          <p:cNvPicPr/>
          <p:nvPr/>
        </p:nvPicPr>
        <p:blipFill>
          <a:blip r:embed="rId2"/>
          <a:srcRect l="3793" t="21970" r="3781" b="23464"/>
          <a:stretch>
            <a:fillRect/>
          </a:stretch>
        </p:blipFill>
        <p:spPr bwMode="auto">
          <a:xfrm>
            <a:off x="251520" y="168754"/>
            <a:ext cx="1622550" cy="871034"/>
          </a:xfrm>
          <a:prstGeom prst="rect">
            <a:avLst/>
          </a:prstGeom>
          <a:noFill/>
          <a:ln w="9525">
            <a:noFill/>
            <a:miter lim="800000"/>
            <a:headEnd/>
            <a:tailEnd/>
          </a:ln>
        </p:spPr>
      </p:pic>
      <p:sp>
        <p:nvSpPr>
          <p:cNvPr id="6" name="TextBox 5"/>
          <p:cNvSpPr txBox="1"/>
          <p:nvPr/>
        </p:nvSpPr>
        <p:spPr>
          <a:xfrm>
            <a:off x="529672" y="1268760"/>
            <a:ext cx="808465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a problem of predicting gender of a person based on his age and income.</a:t>
            </a:r>
          </a:p>
        </p:txBody>
      </p:sp>
      <mc:AlternateContent xmlns:mc="http://schemas.openxmlformats.org/markup-compatibility/2006" xmlns:a14="http://schemas.microsoft.com/office/drawing/2010/main">
        <mc:Choice Requires="a14">
          <p:sp>
            <p:nvSpPr>
              <p:cNvPr id="7" name="TextBox 6"/>
              <p:cNvSpPr txBox="1"/>
              <p:nvPr/>
            </p:nvSpPr>
            <p:spPr>
              <a:xfrm>
                <a:off x="683568" y="2353633"/>
                <a:ext cx="1398973" cy="87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0033CC"/>
                          </a:solidFill>
                          <a:latin typeface="Cambria Math" panose="02040503050406030204" pitchFamily="18" charset="0"/>
                        </a:rPr>
                        <m:t>Z</m:t>
                      </m:r>
                      <m:r>
                        <a:rPr lang="en-US" i="1">
                          <a:solidFill>
                            <a:srgbClr val="0033CC"/>
                          </a:solidFill>
                          <a:latin typeface="Cambria Math"/>
                        </a:rPr>
                        <m:t>=</m:t>
                      </m:r>
                      <m:nary>
                        <m:naryPr>
                          <m:chr m:val="∑"/>
                          <m:ctrlPr>
                            <a:rPr lang="en-US" i="1">
                              <a:solidFill>
                                <a:srgbClr val="0033CC"/>
                              </a:solidFill>
                              <a:latin typeface="Cambria Math" panose="02040503050406030204" pitchFamily="18" charset="0"/>
                            </a:rPr>
                          </m:ctrlPr>
                        </m:naryPr>
                        <m:sub>
                          <m:r>
                            <m:rPr>
                              <m:brk m:alnAt="23"/>
                            </m:rPr>
                            <a:rPr lang="en-US" i="1">
                              <a:solidFill>
                                <a:srgbClr val="0033CC"/>
                              </a:solidFill>
                              <a:latin typeface="Cambria Math"/>
                            </a:rPr>
                            <m:t>𝑖</m:t>
                          </m:r>
                          <m:r>
                            <a:rPr lang="en-US" i="1">
                              <a:solidFill>
                                <a:srgbClr val="0033CC"/>
                              </a:solidFill>
                              <a:latin typeface="Cambria Math"/>
                            </a:rPr>
                            <m:t>=0</m:t>
                          </m:r>
                        </m:sub>
                        <m:sup>
                          <m:r>
                            <a:rPr lang="en-US" b="0" i="1" smtClean="0">
                              <a:solidFill>
                                <a:srgbClr val="0033CC"/>
                              </a:solidFill>
                              <a:latin typeface="Cambria Math" panose="02040503050406030204" pitchFamily="18" charset="0"/>
                            </a:rPr>
                            <m:t>2</m:t>
                          </m:r>
                        </m:sup>
                        <m:e>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panose="02040503050406030204" pitchFamily="18" charset="0"/>
                                  <a:ea typeface="Cambria Math" panose="02040503050406030204" pitchFamily="18" charset="0"/>
                                </a:rPr>
                                <m:t>𝜃</m:t>
                              </m:r>
                            </m:e>
                            <m:sub>
                              <m:r>
                                <a:rPr lang="en-US" i="1">
                                  <a:solidFill>
                                    <a:srgbClr val="0033CC"/>
                                  </a:solidFill>
                                  <a:latin typeface="Cambria Math"/>
                                </a:rPr>
                                <m:t>𝑖</m:t>
                              </m:r>
                            </m:sub>
                          </m:sSub>
                          <m:sSub>
                            <m:sSubPr>
                              <m:ctrlPr>
                                <a:rPr lang="en-US" i="1">
                                  <a:solidFill>
                                    <a:srgbClr val="0033CC"/>
                                  </a:solidFill>
                                  <a:latin typeface="Cambria Math" panose="02040503050406030204" pitchFamily="18" charset="0"/>
                                  <a:ea typeface="Cambria Math"/>
                                </a:rPr>
                              </m:ctrlPr>
                            </m:sSubPr>
                            <m:e>
                              <m:r>
                                <a:rPr lang="en-US" i="1">
                                  <a:solidFill>
                                    <a:srgbClr val="0033CC"/>
                                  </a:solidFill>
                                  <a:latin typeface="Cambria Math"/>
                                </a:rPr>
                                <m:t>𝑥</m:t>
                              </m:r>
                            </m:e>
                            <m:sub>
                              <m:r>
                                <a:rPr lang="en-US" i="1">
                                  <a:solidFill>
                                    <a:srgbClr val="0033CC"/>
                                  </a:solidFill>
                                  <a:latin typeface="Cambria Math"/>
                                </a:rPr>
                                <m:t>𝑖</m:t>
                              </m:r>
                            </m:sub>
                          </m:sSub>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83568" y="2353633"/>
                <a:ext cx="1398973" cy="8713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83568" y="3507477"/>
                <a:ext cx="3314788" cy="484941"/>
              </a:xfrm>
              <a:prstGeom prst="rect">
                <a:avLst/>
              </a:prstGeom>
            </p:spPr>
            <p:txBody>
              <a:bodyPr wrap="square">
                <a:spAutoFit/>
              </a:bodyPr>
              <a:lstStyle/>
              <a:p>
                <a:r>
                  <a:rPr lang="en-US" dirty="0">
                    <a:solidFill>
                      <a:srgbClr val="0033CC"/>
                    </a:solidFill>
                  </a:rPr>
                  <a:t>Y </a:t>
                </a:r>
                <a14:m>
                  <m:oMath xmlns:m="http://schemas.openxmlformats.org/officeDocument/2006/math">
                    <m:r>
                      <a:rPr lang="en-US" i="1">
                        <a:solidFill>
                          <a:srgbClr val="0033CC"/>
                        </a:solidFill>
                        <a:latin typeface="Cambria Math"/>
                      </a:rPr>
                      <m:t>=</m:t>
                    </m:r>
                    <m:f>
                      <m:fPr>
                        <m:ctrlPr>
                          <a:rPr lang="en-US" i="1">
                            <a:solidFill>
                              <a:srgbClr val="0033CC"/>
                            </a:solidFill>
                            <a:latin typeface="Cambria Math" panose="02040503050406030204" pitchFamily="18" charset="0"/>
                          </a:rPr>
                        </m:ctrlPr>
                      </m:fPr>
                      <m:num>
                        <m:r>
                          <a:rPr lang="en-US" i="1">
                            <a:solidFill>
                              <a:srgbClr val="0033CC"/>
                            </a:solidFill>
                            <a:latin typeface="Cambria Math"/>
                          </a:rPr>
                          <m:t>1</m:t>
                        </m:r>
                      </m:num>
                      <m:den>
                        <m:r>
                          <a:rPr lang="en-US" i="1">
                            <a:solidFill>
                              <a:srgbClr val="0033CC"/>
                            </a:solidFill>
                            <a:latin typeface="Cambria Math"/>
                          </a:rPr>
                          <m:t>1+</m:t>
                        </m:r>
                        <m:sSup>
                          <m:sSupPr>
                            <m:ctrlPr>
                              <a:rPr lang="en-US" i="1">
                                <a:solidFill>
                                  <a:srgbClr val="0033CC"/>
                                </a:solidFill>
                                <a:latin typeface="Cambria Math" panose="02040503050406030204" pitchFamily="18" charset="0"/>
                              </a:rPr>
                            </m:ctrlPr>
                          </m:sSupPr>
                          <m:e>
                            <m:r>
                              <a:rPr lang="en-US" i="1">
                                <a:solidFill>
                                  <a:srgbClr val="0033CC"/>
                                </a:solidFill>
                                <a:latin typeface="Cambria Math"/>
                              </a:rPr>
                              <m:t>𝑒</m:t>
                            </m:r>
                          </m:e>
                          <m:sup>
                            <m:r>
                              <a:rPr lang="en-US" i="1">
                                <a:solidFill>
                                  <a:srgbClr val="0033CC"/>
                                </a:solidFill>
                                <a:latin typeface="Cambria Math"/>
                              </a:rPr>
                              <m:t>−</m:t>
                            </m:r>
                            <m:r>
                              <a:rPr lang="en-US" b="0" i="1" smtClean="0">
                                <a:solidFill>
                                  <a:srgbClr val="0033CC"/>
                                </a:solidFill>
                                <a:latin typeface="Cambria Math" panose="02040503050406030204" pitchFamily="18" charset="0"/>
                              </a:rPr>
                              <m:t>𝑍</m:t>
                            </m:r>
                          </m:sup>
                        </m:sSup>
                      </m:den>
                    </m:f>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83568" y="3507477"/>
                <a:ext cx="3314788" cy="484941"/>
              </a:xfrm>
              <a:prstGeom prst="rect">
                <a:avLst/>
              </a:prstGeom>
              <a:blipFill>
                <a:blip r:embed="rId4"/>
                <a:stretch>
                  <a:fillRect l="-1471" b="-7500"/>
                </a:stretch>
              </a:blipFill>
            </p:spPr>
            <p:txBody>
              <a:bodyPr/>
              <a:lstStyle/>
              <a:p>
                <a:r>
                  <a:rPr lang="en-US">
                    <a:noFill/>
                  </a:rPr>
                  <a:t> </a:t>
                </a:r>
              </a:p>
            </p:txBody>
          </p:sp>
        </mc:Fallback>
      </mc:AlternateContent>
    </p:spTree>
    <p:extLst>
      <p:ext uri="{BB962C8B-B14F-4D97-AF65-F5344CB8AC3E}">
        <p14:creationId xmlns:p14="http://schemas.microsoft.com/office/powerpoint/2010/main" val="34645428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E57-5D4F-4468-833B-26ED89B16E4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9319DB-C29B-41EB-AB1A-8579ED71AA4A}"/>
              </a:ext>
            </a:extLst>
          </p:cNvPr>
          <p:cNvSpPr>
            <a:spLocks noGrp="1"/>
          </p:cNvSpPr>
          <p:nvPr>
            <p:ph idx="1"/>
          </p:nvPr>
        </p:nvSpPr>
        <p:spPr>
          <a:xfrm>
            <a:off x="457200" y="1916831"/>
            <a:ext cx="8229600" cy="4209331"/>
          </a:xfrm>
        </p:spPr>
        <p:txBody>
          <a:bodyPr/>
          <a:lstStyle/>
          <a:p>
            <a:pPr marL="0" indent="0">
              <a:buNone/>
            </a:pPr>
            <a:r>
              <a:rPr lang="en-GB" b="1" dirty="0">
                <a:effectLst>
                  <a:outerShdw blurRad="38100" dist="38100" dir="2700000" algn="tl">
                    <a:srgbClr val="000000">
                      <a:alpha val="43137"/>
                    </a:srgbClr>
                  </a:outerShdw>
                </a:effectLst>
                <a:latin typeface="Times New Roman" pitchFamily="18" charset="0"/>
                <a:cs typeface="Times New Roman" pitchFamily="18" charset="0"/>
              </a:rPr>
              <a:t>	Introduction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Machine Learning</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b="1" dirty="0">
                <a:effectLst>
                  <a:outerShdw blurRad="38100" dist="38100" dir="2700000" algn="tl">
                    <a:srgbClr val="000000">
                      <a:alpha val="43137"/>
                    </a:srgbClr>
                  </a:outerShdw>
                </a:effectLst>
                <a:latin typeface="Times New Roman" pitchFamily="18" charset="0"/>
                <a:cs typeface="Times New Roman" pitchFamily="18" charset="0"/>
              </a:rPr>
              <a:t>			(BCSE-0701</a:t>
            </a:r>
            <a:r>
              <a:rPr lang="en-GB" b="1" dirty="0">
                <a:latin typeface="Times New Roman" pitchFamily="18" charset="0"/>
                <a:cs typeface="Times New Roman" pitchFamily="18" charset="0"/>
              </a:rPr>
              <a:t> )</a:t>
            </a:r>
            <a:br>
              <a:rPr lang="en-GB" b="1" dirty="0">
                <a:latin typeface="Times New Roman" pitchFamily="18" charset="0"/>
                <a:cs typeface="Times New Roman" pitchFamily="18" charset="0"/>
              </a:rPr>
            </a:br>
            <a:r>
              <a:rPr lang="en-GB" b="1" dirty="0">
                <a:latin typeface="Times New Roman" pitchFamily="18" charset="0"/>
                <a:cs typeface="Times New Roman" pitchFamily="18" charset="0"/>
              </a:rPr>
              <a:t>			      Day-25</a:t>
            </a:r>
          </a:p>
          <a:p>
            <a:pPr marL="0" indent="0" algn="ctr">
              <a:buNone/>
            </a:pPr>
            <a:endParaRPr lang="en-GB" b="1" dirty="0">
              <a:solidFill>
                <a:schemeClr val="accent2">
                  <a:lumMod val="50000"/>
                </a:schemeClr>
              </a:solidFill>
              <a:latin typeface="Times New Roman" pitchFamily="18" charset="0"/>
              <a:cs typeface="Times New Roman" pitchFamily="18" charset="0"/>
            </a:endParaRPr>
          </a:p>
          <a:p>
            <a:pPr marL="0" indent="0" algn="ctr">
              <a:buNone/>
            </a:pPr>
            <a:r>
              <a:rPr lang="en-GB" b="1" dirty="0">
                <a:solidFill>
                  <a:schemeClr val="accent2">
                    <a:lumMod val="50000"/>
                  </a:schemeClr>
                </a:solidFill>
                <a:latin typeface="Times New Roman" pitchFamily="18" charset="0"/>
                <a:cs typeface="Times New Roman" pitchFamily="18" charset="0"/>
              </a:rPr>
              <a:t>Topic</a:t>
            </a:r>
          </a:p>
          <a:p>
            <a:pPr marL="0" indent="0" algn="ctr">
              <a:buNone/>
            </a:pPr>
            <a:r>
              <a:rPr lang="en-IN" b="1" dirty="0">
                <a:effectLst>
                  <a:outerShdw blurRad="38100" dist="38100" dir="2700000" algn="tl">
                    <a:srgbClr val="000000">
                      <a:alpha val="43137"/>
                    </a:srgbClr>
                  </a:outerShdw>
                </a:effectLst>
                <a:latin typeface="Times New Roman" pitchFamily="18" charset="0"/>
                <a:cs typeface="Times New Roman" pitchFamily="18" charset="0"/>
              </a:rPr>
              <a:t>Features Reduction Machine Learning</a:t>
            </a:r>
          </a:p>
          <a:p>
            <a:pPr marL="0" indent="0">
              <a:buNone/>
            </a:pPr>
            <a:endParaRPr lang="en-IN" dirty="0"/>
          </a:p>
        </p:txBody>
      </p:sp>
      <p:sp>
        <p:nvSpPr>
          <p:cNvPr id="4" name="Footer Placeholder 3">
            <a:extLst>
              <a:ext uri="{FF2B5EF4-FFF2-40B4-BE49-F238E27FC236}">
                <a16:creationId xmlns:a16="http://schemas.microsoft.com/office/drawing/2014/main" id="{8E3B3C67-6EA9-4E95-A1AD-9139216782E1}"/>
              </a:ext>
            </a:extLst>
          </p:cNvPr>
          <p:cNvSpPr>
            <a:spLocks noGrp="1"/>
          </p:cNvSpPr>
          <p:nvPr>
            <p:ph type="ftr" sz="quarter" idx="11"/>
          </p:nvPr>
        </p:nvSpPr>
        <p:spPr>
          <a:xfrm>
            <a:off x="3124200" y="6356350"/>
            <a:ext cx="3752056" cy="365125"/>
          </a:xfrm>
        </p:spPr>
        <p:txBody>
          <a:bodyPr/>
          <a:lstStyle/>
          <a:p>
            <a:r>
              <a:rPr lang="en-GB" dirty="0"/>
              <a:t>&lt;BCSC0701&gt; &lt; Introduction to Machine Learning &gt;</a:t>
            </a:r>
            <a:endParaRPr lang="en-US" dirty="0"/>
          </a:p>
        </p:txBody>
      </p:sp>
      <p:sp>
        <p:nvSpPr>
          <p:cNvPr id="5" name="Slide Number Placeholder 4">
            <a:extLst>
              <a:ext uri="{FF2B5EF4-FFF2-40B4-BE49-F238E27FC236}">
                <a16:creationId xmlns:a16="http://schemas.microsoft.com/office/drawing/2014/main" id="{2EFE1655-EAE7-4ECD-A9F9-8E270BC7248B}"/>
              </a:ext>
            </a:extLst>
          </p:cNvPr>
          <p:cNvSpPr>
            <a:spLocks noGrp="1"/>
          </p:cNvSpPr>
          <p:nvPr>
            <p:ph type="sldNum" sz="quarter" idx="12"/>
          </p:nvPr>
        </p:nvSpPr>
        <p:spPr/>
        <p:txBody>
          <a:bodyPr/>
          <a:lstStyle/>
          <a:p>
            <a:fld id="{BB055922-87EB-483D-8474-2C9330A0D922}" type="slidenum">
              <a:rPr lang="en-US" smtClean="0"/>
              <a:t>93</a:t>
            </a:fld>
            <a:endParaRPr lang="en-US"/>
          </a:p>
        </p:txBody>
      </p:sp>
      <p:pic>
        <p:nvPicPr>
          <p:cNvPr id="7" name="Picture 6" descr="Related image">
            <a:extLst>
              <a:ext uri="{FF2B5EF4-FFF2-40B4-BE49-F238E27FC236}">
                <a16:creationId xmlns:a16="http://schemas.microsoft.com/office/drawing/2014/main" id="{2EB020AC-88A4-4BCC-9693-FB0F5E11C13A}"/>
              </a:ext>
            </a:extLst>
          </p:cNvPr>
          <p:cNvPicPr/>
          <p:nvPr/>
        </p:nvPicPr>
        <p:blipFill>
          <a:blip r:embed="rId2"/>
          <a:srcRect l="3793" t="21970" r="3781" b="23464"/>
          <a:stretch>
            <a:fillRect/>
          </a:stretch>
        </p:blipFill>
        <p:spPr bwMode="auto">
          <a:xfrm>
            <a:off x="2771800" y="364927"/>
            <a:ext cx="3672408" cy="975841"/>
          </a:xfrm>
          <a:prstGeom prst="rect">
            <a:avLst/>
          </a:prstGeom>
          <a:noFill/>
          <a:ln w="9525">
            <a:noFill/>
            <a:miter lim="800000"/>
            <a:headEnd/>
            <a:tailEnd/>
          </a:ln>
        </p:spPr>
      </p:pic>
    </p:spTree>
    <p:extLst>
      <p:ext uri="{BB962C8B-B14F-4D97-AF65-F5344CB8AC3E}">
        <p14:creationId xmlns:p14="http://schemas.microsoft.com/office/powerpoint/2010/main" val="978109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766" y="930309"/>
            <a:ext cx="3624389" cy="994172"/>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Dimensionality Reduction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8946" y="1659186"/>
                <a:ext cx="8683534" cy="1625798"/>
              </a:xfrm>
            </p:spPr>
            <p:txBody>
              <a:bodyPr>
                <a:normAutofit/>
              </a:bodyPr>
              <a:lstStyle/>
              <a:p>
                <a:pPr marL="78579" indent="0" algn="just">
                  <a:lnSpc>
                    <a:spcPct val="93000"/>
                  </a:lnSpc>
                  <a:spcBef>
                    <a:spcPts val="525"/>
                  </a:spcBef>
                  <a:buNone/>
                  <a:tabLst>
                    <a:tab pos="400040" algn="l"/>
                    <a:tab pos="736979" algn="l"/>
                    <a:tab pos="1073918" algn="l"/>
                    <a:tab pos="1410856" algn="l"/>
                    <a:tab pos="1747794" algn="l"/>
                    <a:tab pos="2084733" algn="l"/>
                    <a:tab pos="2421671" algn="l"/>
                    <a:tab pos="2758610" algn="l"/>
                    <a:tab pos="3095548" algn="l"/>
                    <a:tab pos="3432486" algn="l"/>
                    <a:tab pos="3769425" algn="l"/>
                    <a:tab pos="4106363" algn="l"/>
                    <a:tab pos="4443302" algn="l"/>
                    <a:tab pos="4780241" algn="l"/>
                    <a:tab pos="5117178" algn="l"/>
                    <a:tab pos="5454118" algn="l"/>
                    <a:tab pos="5791055" algn="l"/>
                    <a:tab pos="6127994" algn="l"/>
                    <a:tab pos="6464933" algn="l"/>
                    <a:tab pos="6801871" algn="l"/>
                  </a:tabLst>
                </a:pPr>
                <a:r>
                  <a:rPr lang="en-GB" sz="1350" dirty="0">
                    <a:latin typeface="Times New Roman" panose="02020603050405020304" pitchFamily="18" charset="0"/>
                    <a:cs typeface="Times New Roman" panose="02020603050405020304" pitchFamily="18" charset="0"/>
                  </a:rPr>
                  <a:t>Given a set of features </a:t>
                </a:r>
                <a14:m>
                  <m:oMath xmlns:m="http://schemas.openxmlformats.org/officeDocument/2006/math">
                    <m:r>
                      <a:rPr lang="en-IN" sz="1350" i="1">
                        <a:latin typeface="Cambria Math"/>
                      </a:rPr>
                      <m:t>𝐹</m:t>
                    </m:r>
                    <m:r>
                      <a:rPr lang="en-IN" sz="1350" i="1">
                        <a:latin typeface="Cambria Math"/>
                      </a:rPr>
                      <m:t>=</m:t>
                    </m:r>
                    <m:d>
                      <m:dPr>
                        <m:begChr m:val="{"/>
                        <m:endChr m:val="}"/>
                        <m:ctrlPr>
                          <a:rPr lang="en-IN" sz="1350" i="1">
                            <a:latin typeface="Cambria Math" panose="02040503050406030204" pitchFamily="18" charset="0"/>
                          </a:rPr>
                        </m:ctrlPr>
                      </m:dPr>
                      <m:e>
                        <m:sSub>
                          <m:sSubPr>
                            <m:ctrlPr>
                              <a:rPr lang="en-IN" sz="1350" i="1">
                                <a:latin typeface="Cambria Math" panose="02040503050406030204" pitchFamily="18" charset="0"/>
                              </a:rPr>
                            </m:ctrlPr>
                          </m:sSubPr>
                          <m:e>
                            <m:r>
                              <a:rPr lang="en-US" sz="1350" i="1">
                                <a:latin typeface="Cambria Math"/>
                              </a:rPr>
                              <m:t>𝑥</m:t>
                            </m:r>
                          </m:e>
                          <m:sub>
                            <m:r>
                              <a:rPr lang="en-IN" sz="1350" i="1">
                                <a:latin typeface="Cambria Math"/>
                              </a:rPr>
                              <m:t>1</m:t>
                            </m:r>
                          </m:sub>
                        </m:sSub>
                        <m:r>
                          <a:rPr lang="en-IN" sz="1350" i="1">
                            <a:latin typeface="Cambria Math"/>
                          </a:rPr>
                          <m:t>, …,</m:t>
                        </m:r>
                        <m:sSub>
                          <m:sSubPr>
                            <m:ctrlPr>
                              <a:rPr lang="en-IN" sz="1350" i="1">
                                <a:latin typeface="Cambria Math" panose="02040503050406030204" pitchFamily="18" charset="0"/>
                              </a:rPr>
                            </m:ctrlPr>
                          </m:sSubPr>
                          <m:e>
                            <m:r>
                              <a:rPr lang="en-US" sz="1350" i="1">
                                <a:latin typeface="Cambria Math"/>
                              </a:rPr>
                              <m:t>𝑥</m:t>
                            </m:r>
                          </m:e>
                          <m:sub>
                            <m:r>
                              <a:rPr lang="en-IN" sz="1350" i="1">
                                <a:latin typeface="Cambria Math"/>
                              </a:rPr>
                              <m:t>𝑁</m:t>
                            </m:r>
                          </m:sub>
                        </m:sSub>
                      </m:e>
                    </m:d>
                    <m:r>
                      <a:rPr lang="en-US" sz="1350" i="1">
                        <a:latin typeface="Cambria Math" panose="02040503050406030204" pitchFamily="18" charset="0"/>
                      </a:rPr>
                      <m:t>, </m:t>
                    </m:r>
                  </m:oMath>
                </a14:m>
                <a:r>
                  <a:rPr lang="en-GB" sz="1350" dirty="0">
                    <a:latin typeface="Times New Roman" panose="02020603050405020304" pitchFamily="18" charset="0"/>
                    <a:cs typeface="Times New Roman" panose="02020603050405020304" pitchFamily="18" charset="0"/>
                  </a:rPr>
                  <a:t>the</a:t>
                </a:r>
                <a:r>
                  <a:rPr lang="en-GB" sz="1350" dirty="0">
                    <a:solidFill>
                      <a:srgbClr val="C20000"/>
                    </a:solidFill>
                    <a:latin typeface="Times New Roman" panose="02020603050405020304" pitchFamily="18" charset="0"/>
                    <a:cs typeface="Times New Roman" panose="02020603050405020304" pitchFamily="18" charset="0"/>
                  </a:rPr>
                  <a:t> </a:t>
                </a:r>
                <a:r>
                  <a:rPr lang="en-GB" sz="1350" b="1" dirty="0">
                    <a:solidFill>
                      <a:srgbClr val="C20000"/>
                    </a:solidFill>
                    <a:latin typeface="Times New Roman" panose="02020603050405020304" pitchFamily="18" charset="0"/>
                    <a:cs typeface="Times New Roman" panose="02020603050405020304" pitchFamily="18" charset="0"/>
                  </a:rPr>
                  <a:t>dimensionality reduction problem</a:t>
                </a:r>
                <a:r>
                  <a:rPr lang="en-GB" sz="1350" dirty="0">
                    <a:solidFill>
                      <a:srgbClr val="C20000"/>
                    </a:solidFill>
                    <a:latin typeface="Times New Roman" panose="02020603050405020304" pitchFamily="18" charset="0"/>
                    <a:cs typeface="Times New Roman" panose="02020603050405020304" pitchFamily="18" charset="0"/>
                  </a:rPr>
                  <a:t> </a:t>
                </a:r>
                <a:r>
                  <a:rPr lang="en-GB" sz="1350" dirty="0">
                    <a:latin typeface="Times New Roman" panose="02020603050405020304" pitchFamily="18" charset="0"/>
                    <a:cs typeface="Times New Roman" panose="02020603050405020304" pitchFamily="18" charset="0"/>
                  </a:rPr>
                  <a:t>is to map </a:t>
                </a:r>
                <a14:m>
                  <m:oMath xmlns:m="http://schemas.openxmlformats.org/officeDocument/2006/math">
                    <m:r>
                      <a:rPr lang="en-IN" sz="1350" i="1">
                        <a:latin typeface="Cambria Math"/>
                      </a:rPr>
                      <m:t>𝐹</m:t>
                    </m:r>
                  </m:oMath>
                </a14:m>
                <a:r>
                  <a:rPr lang="en-GB" sz="1350" dirty="0">
                    <a:latin typeface="Times New Roman" panose="02020603050405020304" pitchFamily="18" charset="0"/>
                    <a:cs typeface="Times New Roman" panose="02020603050405020304" pitchFamily="18" charset="0"/>
                  </a:rPr>
                  <a:t> to some feature set  </a:t>
                </a:r>
                <a14:m>
                  <m:oMath xmlns:m="http://schemas.openxmlformats.org/officeDocument/2006/math">
                    <m:r>
                      <a:rPr lang="en-IN" sz="1350" i="1">
                        <a:latin typeface="Cambria Math"/>
                      </a:rPr>
                      <m:t>𝐹</m:t>
                    </m:r>
                    <m:r>
                      <a:rPr lang="en-IN" sz="1350" i="1">
                        <a:latin typeface="Cambria Math"/>
                      </a:rPr>
                      <m:t>′′</m:t>
                    </m:r>
                  </m:oMath>
                </a14:m>
                <a:r>
                  <a:rPr lang="en-GB" sz="1350" dirty="0">
                    <a:latin typeface="Times New Roman" panose="02020603050405020304" pitchFamily="18" charset="0"/>
                    <a:cs typeface="Times New Roman" panose="02020603050405020304" pitchFamily="18" charset="0"/>
                  </a:rPr>
                  <a:t> with less number of features than number of features in </a:t>
                </a:r>
                <a14:m>
                  <m:oMath xmlns:m="http://schemas.openxmlformats.org/officeDocument/2006/math">
                    <m:r>
                      <a:rPr lang="en-IN" sz="1350" i="1">
                        <a:latin typeface="Cambria Math"/>
                      </a:rPr>
                      <m:t>𝐹</m:t>
                    </m:r>
                    <m:r>
                      <a:rPr lang="en-US" sz="1350">
                        <a:latin typeface="Cambria Math" panose="02040503050406030204" pitchFamily="18" charset="0"/>
                      </a:rPr>
                      <m:t>, </m:t>
                    </m:r>
                  </m:oMath>
                </a14:m>
                <a:r>
                  <a:rPr lang="en-US" sz="1350" dirty="0">
                    <a:latin typeface="Times New Roman" panose="02020603050405020304" pitchFamily="18" charset="0"/>
                    <a:cs typeface="Times New Roman" panose="02020603050405020304" pitchFamily="18" charset="0"/>
                  </a:rPr>
                  <a:t>to reduce the complexity of model to be trained.</a:t>
                </a:r>
              </a:p>
              <a:p>
                <a:pPr marL="78579" indent="0" algn="just">
                  <a:lnSpc>
                    <a:spcPct val="93000"/>
                  </a:lnSpc>
                  <a:spcBef>
                    <a:spcPts val="525"/>
                  </a:spcBef>
                  <a:buNone/>
                  <a:tabLst>
                    <a:tab pos="400040" algn="l"/>
                    <a:tab pos="736979" algn="l"/>
                    <a:tab pos="1073918" algn="l"/>
                    <a:tab pos="1410856" algn="l"/>
                    <a:tab pos="1747794" algn="l"/>
                    <a:tab pos="2084733" algn="l"/>
                    <a:tab pos="2421671" algn="l"/>
                    <a:tab pos="2758610" algn="l"/>
                    <a:tab pos="3095548" algn="l"/>
                    <a:tab pos="3432486" algn="l"/>
                    <a:tab pos="3769425" algn="l"/>
                    <a:tab pos="4106363" algn="l"/>
                    <a:tab pos="4443302" algn="l"/>
                    <a:tab pos="4780241" algn="l"/>
                    <a:tab pos="5117178" algn="l"/>
                    <a:tab pos="5454118" algn="l"/>
                    <a:tab pos="5791055" algn="l"/>
                    <a:tab pos="6127994" algn="l"/>
                    <a:tab pos="6464933" algn="l"/>
                    <a:tab pos="6801871" algn="l"/>
                  </a:tabLst>
                </a:pPr>
                <a:endParaRPr lang="en-US" sz="1350" dirty="0">
                  <a:latin typeface="Times New Roman" panose="02020603050405020304" pitchFamily="18" charset="0"/>
                  <a:cs typeface="Times New Roman" panose="02020603050405020304" pitchFamily="18" charset="0"/>
                </a:endParaRPr>
              </a:p>
              <a:p>
                <a:pPr marL="78579" indent="0" algn="just">
                  <a:lnSpc>
                    <a:spcPct val="93000"/>
                  </a:lnSpc>
                  <a:spcBef>
                    <a:spcPts val="525"/>
                  </a:spcBef>
                  <a:buNone/>
                  <a:tabLst>
                    <a:tab pos="400040" algn="l"/>
                    <a:tab pos="736979" algn="l"/>
                    <a:tab pos="1073918" algn="l"/>
                    <a:tab pos="1410856" algn="l"/>
                    <a:tab pos="1747794" algn="l"/>
                    <a:tab pos="2084733" algn="l"/>
                    <a:tab pos="2421671" algn="l"/>
                    <a:tab pos="2758610" algn="l"/>
                    <a:tab pos="3095548" algn="l"/>
                    <a:tab pos="3432486" algn="l"/>
                    <a:tab pos="3769425" algn="l"/>
                    <a:tab pos="4106363" algn="l"/>
                    <a:tab pos="4443302" algn="l"/>
                    <a:tab pos="4780241" algn="l"/>
                    <a:tab pos="5117178" algn="l"/>
                    <a:tab pos="5454118" algn="l"/>
                    <a:tab pos="5791055" algn="l"/>
                    <a:tab pos="6127994" algn="l"/>
                    <a:tab pos="6464933" algn="l"/>
                    <a:tab pos="6801871" algn="l"/>
                  </a:tabLst>
                </a:pPr>
                <a:r>
                  <a:rPr lang="en-US" sz="1350" dirty="0">
                    <a:latin typeface="Times New Roman" panose="02020603050405020304" pitchFamily="18" charset="0"/>
                    <a:cs typeface="Times New Roman" panose="02020603050405020304" pitchFamily="18" charset="0"/>
                  </a:rPr>
                  <a:t>The following two components of dimensionality reduction.</a:t>
                </a:r>
              </a:p>
              <a:p>
                <a:pPr marL="378617" indent="-300038" algn="just">
                  <a:lnSpc>
                    <a:spcPct val="93000"/>
                  </a:lnSpc>
                  <a:spcBef>
                    <a:spcPts val="525"/>
                  </a:spcBef>
                  <a:buAutoNum type="romanLcParenBoth"/>
                  <a:tabLst>
                    <a:tab pos="400040" algn="l"/>
                    <a:tab pos="736979" algn="l"/>
                    <a:tab pos="1073918" algn="l"/>
                    <a:tab pos="1410856" algn="l"/>
                    <a:tab pos="1747794" algn="l"/>
                    <a:tab pos="2084733" algn="l"/>
                    <a:tab pos="2421671" algn="l"/>
                    <a:tab pos="2758610" algn="l"/>
                    <a:tab pos="3095548" algn="l"/>
                    <a:tab pos="3432486" algn="l"/>
                    <a:tab pos="3769425" algn="l"/>
                    <a:tab pos="4106363" algn="l"/>
                    <a:tab pos="4443302" algn="l"/>
                    <a:tab pos="4780241" algn="l"/>
                    <a:tab pos="5117178" algn="l"/>
                    <a:tab pos="5454118" algn="l"/>
                    <a:tab pos="5791055" algn="l"/>
                    <a:tab pos="6127994" algn="l"/>
                    <a:tab pos="6464933" algn="l"/>
                    <a:tab pos="6801871" algn="l"/>
                  </a:tabLst>
                </a:pPr>
                <a:r>
                  <a:rPr lang="en-US" sz="1350" b="1" dirty="0">
                    <a:latin typeface="Times New Roman" panose="02020603050405020304" pitchFamily="18" charset="0"/>
                    <a:cs typeface="Times New Roman" panose="02020603050405020304" pitchFamily="18" charset="0"/>
                  </a:rPr>
                  <a:t>Feature Selection : </a:t>
                </a:r>
                <a:r>
                  <a:rPr lang="en-US" sz="1350" dirty="0">
                    <a:latin typeface="Times New Roman" panose="02020603050405020304" pitchFamily="18" charset="0"/>
                    <a:cs typeface="Times New Roman" panose="02020603050405020304" pitchFamily="18" charset="0"/>
                  </a:rPr>
                  <a:t>To remove </a:t>
                </a:r>
                <a:r>
                  <a:rPr lang="en-US" sz="1350" dirty="0" err="1">
                    <a:latin typeface="Times New Roman" panose="02020603050405020304" pitchFamily="18" charset="0"/>
                    <a:cs typeface="Times New Roman" panose="02020603050405020304" pitchFamily="18" charset="0"/>
                  </a:rPr>
                  <a:t>irrelevent</a:t>
                </a:r>
                <a:r>
                  <a:rPr lang="en-US" sz="1350" dirty="0">
                    <a:latin typeface="Times New Roman" panose="02020603050405020304" pitchFamily="18" charset="0"/>
                    <a:cs typeface="Times New Roman" panose="02020603050405020304" pitchFamily="18" charset="0"/>
                  </a:rPr>
                  <a:t> and redundant features.</a:t>
                </a:r>
              </a:p>
              <a:p>
                <a:pPr marL="378617" indent="-300038" algn="just">
                  <a:lnSpc>
                    <a:spcPct val="93000"/>
                  </a:lnSpc>
                  <a:spcBef>
                    <a:spcPts val="525"/>
                  </a:spcBef>
                  <a:buAutoNum type="romanLcParenBoth"/>
                  <a:tabLst>
                    <a:tab pos="400040" algn="l"/>
                    <a:tab pos="736979" algn="l"/>
                    <a:tab pos="1073918" algn="l"/>
                    <a:tab pos="1410856" algn="l"/>
                    <a:tab pos="1747794" algn="l"/>
                    <a:tab pos="2084733" algn="l"/>
                    <a:tab pos="2421671" algn="l"/>
                    <a:tab pos="2758610" algn="l"/>
                    <a:tab pos="3095548" algn="l"/>
                    <a:tab pos="3432486" algn="l"/>
                    <a:tab pos="3769425" algn="l"/>
                    <a:tab pos="4106363" algn="l"/>
                    <a:tab pos="4443302" algn="l"/>
                    <a:tab pos="4780241" algn="l"/>
                    <a:tab pos="5117178" algn="l"/>
                    <a:tab pos="5454118" algn="l"/>
                    <a:tab pos="5791055" algn="l"/>
                    <a:tab pos="6127994" algn="l"/>
                    <a:tab pos="6464933" algn="l"/>
                    <a:tab pos="6801871" algn="l"/>
                  </a:tabLst>
                </a:pPr>
                <a:r>
                  <a:rPr lang="en-US" sz="1350" b="1" dirty="0">
                    <a:latin typeface="Times New Roman" panose="02020603050405020304" pitchFamily="18" charset="0"/>
                    <a:cs typeface="Times New Roman" panose="02020603050405020304" pitchFamily="18" charset="0"/>
                  </a:rPr>
                  <a:t>Feature Extraction :</a:t>
                </a:r>
                <a:r>
                  <a:rPr lang="en-US" sz="1350" dirty="0">
                    <a:latin typeface="Times New Roman" panose="02020603050405020304" pitchFamily="18" charset="0"/>
                    <a:cs typeface="Times New Roman" panose="02020603050405020304" pitchFamily="18" charset="0"/>
                  </a:rPr>
                  <a:t> Transformation of data from high dimensional space to lower dimension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8946" y="1659186"/>
                <a:ext cx="8683534" cy="1625798"/>
              </a:xfrm>
              <a:blipFill>
                <a:blip r:embed="rId2"/>
                <a:stretch>
                  <a:fillRect t="-1124" r="-140"/>
                </a:stretch>
              </a:blipFill>
            </p:spPr>
            <p:txBody>
              <a:bodyPr/>
              <a:lstStyle/>
              <a:p>
                <a:r>
                  <a:rPr lang="en-US">
                    <a:noFill/>
                  </a:rPr>
                  <a:t> </a:t>
                </a:r>
              </a:p>
            </p:txBody>
          </p:sp>
        </mc:Fallback>
      </mc:AlternateContent>
      <p:grpSp>
        <p:nvGrpSpPr>
          <p:cNvPr id="14" name="Group 13"/>
          <p:cNvGrpSpPr/>
          <p:nvPr/>
        </p:nvGrpSpPr>
        <p:grpSpPr>
          <a:xfrm>
            <a:off x="265826" y="3531514"/>
            <a:ext cx="2514600" cy="2487953"/>
            <a:chOff x="571501" y="1904896"/>
            <a:chExt cx="3352800" cy="3317270"/>
          </a:xfrm>
        </p:grpSpPr>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904896"/>
              <a:ext cx="33528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5" name="TextBox 4"/>
            <p:cNvSpPr txBox="1"/>
            <p:nvPr/>
          </p:nvSpPr>
          <p:spPr>
            <a:xfrm>
              <a:off x="571501" y="4268058"/>
              <a:ext cx="3352800" cy="954108"/>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Fig.1 Process of feature extraction in dimensionality reduction</a:t>
              </a:r>
            </a:p>
          </p:txBody>
        </p:sp>
      </p:grpSp>
      <mc:AlternateContent xmlns:mc="http://schemas.openxmlformats.org/markup-compatibility/2006" xmlns:a14="http://schemas.microsoft.com/office/drawing/2010/main">
        <mc:Choice Requires="a14">
          <p:sp>
            <p:nvSpPr>
              <p:cNvPr id="6" name="TextBox 5"/>
              <p:cNvSpPr txBox="1"/>
              <p:nvPr/>
            </p:nvSpPr>
            <p:spPr>
              <a:xfrm>
                <a:off x="2865439" y="3484374"/>
                <a:ext cx="6049961" cy="341632"/>
              </a:xfrm>
              <a:prstGeom prst="rect">
                <a:avLst/>
              </a:prstGeom>
              <a:noFill/>
            </p:spPr>
            <p:txBody>
              <a:bodyPr wrap="square" rtlCol="0">
                <a:spAutoFit/>
              </a:bodyPr>
              <a:lstStyle/>
              <a:p>
                <a:pPr algn="just">
                  <a:lnSpc>
                    <a:spcPct val="120000"/>
                  </a:lnSpc>
                </a:pPr>
                <a:r>
                  <a:rPr lang="en-US" sz="1350" b="1" dirty="0">
                    <a:latin typeface="Times New Roman" panose="02020603050405020304" pitchFamily="18" charset="0"/>
                    <a:cs typeface="Times New Roman" panose="02020603050405020304" pitchFamily="18" charset="0"/>
                  </a:rPr>
                  <a:t>Assumption: </a:t>
                </a:r>
                <a:r>
                  <a:rPr lang="en-US" sz="1350" dirty="0">
                    <a:latin typeface="Times New Roman" panose="02020603050405020304" pitchFamily="18" charset="0"/>
                    <a:cs typeface="Times New Roman" panose="02020603050405020304" pitchFamily="18" charset="0"/>
                  </a:rPr>
                  <a:t>Assuming that  N features are linear combination of </a:t>
                </a:r>
                <a14:m>
                  <m:oMath xmlns:m="http://schemas.openxmlformats.org/officeDocument/2006/math">
                    <m:r>
                      <m:rPr>
                        <m:sty m:val="p"/>
                      </m:rPr>
                      <a:rPr lang="en-IN" sz="1350">
                        <a:solidFill>
                          <a:srgbClr val="0000FF"/>
                        </a:solidFill>
                        <a:latin typeface="Cambria Math"/>
                      </a:rPr>
                      <m:t>M</m:t>
                    </m:r>
                    <m:r>
                      <a:rPr lang="en-IN" sz="1350" i="1">
                        <a:solidFill>
                          <a:srgbClr val="0000FF"/>
                        </a:solidFill>
                        <a:latin typeface="Cambria Math"/>
                      </a:rPr>
                      <m:t>&lt;</m:t>
                    </m:r>
                    <m:r>
                      <a:rPr lang="en-IN" sz="1350" i="1">
                        <a:solidFill>
                          <a:srgbClr val="0000FF"/>
                        </a:solidFill>
                        <a:latin typeface="Cambria Math"/>
                      </a:rPr>
                      <m:t>𝑁</m:t>
                    </m:r>
                  </m:oMath>
                </a14:m>
                <a:r>
                  <a:rPr lang="en-US" sz="1350" dirty="0">
                    <a:solidFill>
                      <a:srgbClr val="0000FF"/>
                    </a:solidFill>
                    <a:latin typeface="Times New Roman" panose="02020603050405020304" pitchFamily="18" charset="0"/>
                    <a:cs typeface="Times New Roman" panose="02020603050405020304" pitchFamily="18" charset="0"/>
                  </a:rPr>
                  <a:t> </a:t>
                </a:r>
                <a:r>
                  <a:rPr lang="en-US" sz="1350" dirty="0">
                    <a:latin typeface="Times New Roman" panose="02020603050405020304" pitchFamily="18" charset="0"/>
                    <a:cs typeface="Times New Roman" panose="02020603050405020304" pitchFamily="18" charset="0"/>
                  </a:rPr>
                  <a:t>vectors.</a:t>
                </a:r>
              </a:p>
            </p:txBody>
          </p:sp>
        </mc:Choice>
        <mc:Fallback xmlns="">
          <p:sp>
            <p:nvSpPr>
              <p:cNvPr id="6" name="TextBox 5"/>
              <p:cNvSpPr txBox="1">
                <a:spLocks noRot="1" noChangeAspect="1" noMove="1" noResize="1" noEditPoints="1" noAdjustHandles="1" noChangeArrowheads="1" noChangeShapeType="1" noTextEdit="1"/>
              </p:cNvSpPr>
              <p:nvPr/>
            </p:nvSpPr>
            <p:spPr>
              <a:xfrm>
                <a:off x="2865439" y="3484374"/>
                <a:ext cx="6049961" cy="341632"/>
              </a:xfrm>
              <a:prstGeom prst="rect">
                <a:avLst/>
              </a:prstGeom>
              <a:blipFill>
                <a:blip r:embed="rId4"/>
                <a:stretch>
                  <a:fillRect l="-201"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175919" y="3861948"/>
                <a:ext cx="3429000" cy="874855"/>
              </a:xfrm>
              <a:prstGeom prst="rect">
                <a:avLst/>
              </a:prstGeom>
            </p:spPr>
            <p:txBody>
              <a:bodyPr>
                <a:spAutoFit/>
              </a:bodyPr>
              <a:lstStyle/>
              <a:p>
                <a:pPr algn="just">
                  <a:lnSpc>
                    <a:spcPct val="120000"/>
                  </a:lnSpc>
                </a:pPr>
                <a14:m>
                  <m:oMathPara xmlns:m="http://schemas.openxmlformats.org/officeDocument/2006/math">
                    <m:oMathParaPr>
                      <m:jc m:val="centerGroup"/>
                    </m:oMathParaPr>
                    <m:oMath xmlns:m="http://schemas.openxmlformats.org/officeDocument/2006/math">
                      <m:sSub>
                        <m:sSubPr>
                          <m:ctrlPr>
                            <a:rPr lang="en-US" sz="2100" i="1">
                              <a:solidFill>
                                <a:srgbClr val="0000FF"/>
                              </a:solidFill>
                              <a:latin typeface="Cambria Math" panose="02040503050406030204" pitchFamily="18" charset="0"/>
                            </a:rPr>
                          </m:ctrlPr>
                        </m:sSubPr>
                        <m:e>
                          <m:r>
                            <a:rPr lang="en-US" sz="2100" i="1">
                              <a:solidFill>
                                <a:srgbClr val="0000FF"/>
                              </a:solidFill>
                              <a:latin typeface="Cambria Math" panose="02040503050406030204" pitchFamily="18" charset="0"/>
                            </a:rPr>
                            <m:t>𝑌</m:t>
                          </m:r>
                        </m:e>
                        <m:sub>
                          <m:r>
                            <a:rPr lang="en-US" sz="2100" i="1">
                              <a:solidFill>
                                <a:srgbClr val="0000FF"/>
                              </a:solidFill>
                              <a:latin typeface="Cambria Math" panose="02040503050406030204" pitchFamily="18" charset="0"/>
                            </a:rPr>
                            <m:t>𝑖</m:t>
                          </m:r>
                        </m:sub>
                      </m:sSub>
                      <m:r>
                        <a:rPr lang="en-IN" sz="2100" i="1">
                          <a:solidFill>
                            <a:srgbClr val="0000FF"/>
                          </a:solidFill>
                          <a:latin typeface="Cambria Math"/>
                        </a:rPr>
                        <m:t>=</m:t>
                      </m:r>
                      <m:sSub>
                        <m:sSubPr>
                          <m:ctrlPr>
                            <a:rPr lang="en-IN" sz="2100" i="1">
                              <a:solidFill>
                                <a:srgbClr val="0000FF"/>
                              </a:solidFill>
                              <a:latin typeface="Cambria Math" panose="02040503050406030204" pitchFamily="18" charset="0"/>
                            </a:rPr>
                          </m:ctrlPr>
                        </m:sSubPr>
                        <m:e>
                          <m:r>
                            <a:rPr lang="en-IN" sz="2100" i="1">
                              <a:solidFill>
                                <a:srgbClr val="0000FF"/>
                              </a:solidFill>
                              <a:latin typeface="Cambria Math"/>
                            </a:rPr>
                            <m:t>𝑤</m:t>
                          </m:r>
                        </m:e>
                        <m:sub>
                          <m:r>
                            <a:rPr lang="en-IN" sz="2100" i="1">
                              <a:solidFill>
                                <a:srgbClr val="0000FF"/>
                              </a:solidFill>
                              <a:latin typeface="Cambria Math"/>
                            </a:rPr>
                            <m:t>𝑖</m:t>
                          </m:r>
                          <m:r>
                            <a:rPr lang="en-IN" sz="2100" i="1">
                              <a:solidFill>
                                <a:srgbClr val="0000FF"/>
                              </a:solidFill>
                              <a:latin typeface="Cambria Math"/>
                            </a:rPr>
                            <m:t>1</m:t>
                          </m:r>
                        </m:sub>
                      </m:sSub>
                      <m:sSub>
                        <m:sSubPr>
                          <m:ctrlPr>
                            <a:rPr lang="en-IN" sz="2100" i="1">
                              <a:solidFill>
                                <a:srgbClr val="0000FF"/>
                              </a:solidFill>
                              <a:latin typeface="Cambria Math" panose="02040503050406030204" pitchFamily="18" charset="0"/>
                            </a:rPr>
                          </m:ctrlPr>
                        </m:sSubPr>
                        <m:e>
                          <m:r>
                            <a:rPr lang="en-IN" sz="2100" i="1">
                              <a:solidFill>
                                <a:srgbClr val="0000FF"/>
                              </a:solidFill>
                              <a:latin typeface="Cambria Math"/>
                            </a:rPr>
                            <m:t>𝑥</m:t>
                          </m:r>
                        </m:e>
                        <m:sub>
                          <m:r>
                            <a:rPr lang="en-IN" sz="2100" i="1">
                              <a:solidFill>
                                <a:srgbClr val="0000FF"/>
                              </a:solidFill>
                              <a:latin typeface="Cambria Math"/>
                            </a:rPr>
                            <m:t>𝑖</m:t>
                          </m:r>
                          <m:r>
                            <a:rPr lang="en-IN" sz="2100" i="1">
                              <a:solidFill>
                                <a:srgbClr val="0000FF"/>
                              </a:solidFill>
                              <a:latin typeface="Cambria Math"/>
                            </a:rPr>
                            <m:t>1</m:t>
                          </m:r>
                        </m:sub>
                      </m:sSub>
                      <m:r>
                        <a:rPr lang="en-IN" sz="2100" i="1">
                          <a:solidFill>
                            <a:srgbClr val="0000FF"/>
                          </a:solidFill>
                          <a:latin typeface="Cambria Math"/>
                        </a:rPr>
                        <m:t>+…+</m:t>
                      </m:r>
                      <m:sSub>
                        <m:sSubPr>
                          <m:ctrlPr>
                            <a:rPr lang="en-IN" sz="2100" i="1">
                              <a:solidFill>
                                <a:srgbClr val="0000FF"/>
                              </a:solidFill>
                              <a:latin typeface="Cambria Math" panose="02040503050406030204" pitchFamily="18" charset="0"/>
                            </a:rPr>
                          </m:ctrlPr>
                        </m:sSubPr>
                        <m:e>
                          <m:r>
                            <a:rPr lang="en-IN" sz="2100" i="1">
                              <a:solidFill>
                                <a:srgbClr val="0000FF"/>
                              </a:solidFill>
                              <a:latin typeface="Cambria Math"/>
                            </a:rPr>
                            <m:t>𝑤</m:t>
                          </m:r>
                        </m:e>
                        <m:sub>
                          <m:r>
                            <a:rPr lang="en-IN" sz="2100" i="1">
                              <a:solidFill>
                                <a:srgbClr val="0000FF"/>
                              </a:solidFill>
                              <a:latin typeface="Cambria Math"/>
                            </a:rPr>
                            <m:t>𝑖𝑑</m:t>
                          </m:r>
                        </m:sub>
                      </m:sSub>
                      <m:sSub>
                        <m:sSubPr>
                          <m:ctrlPr>
                            <a:rPr lang="en-IN" sz="2100" i="1">
                              <a:solidFill>
                                <a:srgbClr val="0000FF"/>
                              </a:solidFill>
                              <a:latin typeface="Cambria Math" panose="02040503050406030204" pitchFamily="18" charset="0"/>
                            </a:rPr>
                          </m:ctrlPr>
                        </m:sSubPr>
                        <m:e>
                          <m:r>
                            <a:rPr lang="en-IN" sz="2100" i="1">
                              <a:solidFill>
                                <a:srgbClr val="0000FF"/>
                              </a:solidFill>
                              <a:latin typeface="Cambria Math"/>
                            </a:rPr>
                            <m:t>𝑥</m:t>
                          </m:r>
                        </m:e>
                        <m:sub>
                          <m:r>
                            <a:rPr lang="en-IN" sz="2100" i="1">
                              <a:solidFill>
                                <a:srgbClr val="0000FF"/>
                              </a:solidFill>
                              <a:latin typeface="Cambria Math"/>
                            </a:rPr>
                            <m:t>𝑖𝑁</m:t>
                          </m:r>
                        </m:sub>
                      </m:sSub>
                    </m:oMath>
                  </m:oMathPara>
                </a14:m>
                <a:endParaRPr lang="en-US" sz="2100" dirty="0">
                  <a:latin typeface="Times New Roman" panose="02020603050405020304" pitchFamily="18" charset="0"/>
                  <a:cs typeface="Times New Roman" panose="02020603050405020304" pitchFamily="18" charset="0"/>
                </a:endParaRPr>
              </a:p>
              <a:p>
                <a:pPr algn="just">
                  <a:lnSpc>
                    <a:spcPct val="120000"/>
                  </a:lnSpc>
                </a:pPr>
                <a14:m>
                  <m:oMathPara xmlns:m="http://schemas.openxmlformats.org/officeDocument/2006/math">
                    <m:oMathParaPr>
                      <m:jc m:val="centerGroup"/>
                    </m:oMathParaPr>
                    <m:oMath xmlns:m="http://schemas.openxmlformats.org/officeDocument/2006/math">
                      <m:r>
                        <a:rPr lang="en-US" sz="2100" b="1" i="1">
                          <a:solidFill>
                            <a:srgbClr val="C00000"/>
                          </a:solidFill>
                          <a:latin typeface="Cambria Math" panose="02040503050406030204" pitchFamily="18" charset="0"/>
                        </a:rPr>
                        <m:t>𝒀</m:t>
                      </m:r>
                      <m:r>
                        <a:rPr lang="en-IN" sz="2100" b="1" i="1">
                          <a:solidFill>
                            <a:srgbClr val="C00000"/>
                          </a:solidFill>
                          <a:latin typeface="Cambria Math"/>
                        </a:rPr>
                        <m:t>=</m:t>
                      </m:r>
                      <m:sSup>
                        <m:sSupPr>
                          <m:ctrlPr>
                            <a:rPr lang="en-IN" sz="2100" b="1" i="1">
                              <a:solidFill>
                                <a:srgbClr val="C00000"/>
                              </a:solidFill>
                              <a:latin typeface="Cambria Math" panose="02040503050406030204" pitchFamily="18" charset="0"/>
                            </a:rPr>
                          </m:ctrlPr>
                        </m:sSupPr>
                        <m:e>
                          <m:r>
                            <a:rPr lang="en-IN" sz="2100" b="1" i="1">
                              <a:solidFill>
                                <a:srgbClr val="C00000"/>
                              </a:solidFill>
                              <a:latin typeface="Cambria Math"/>
                            </a:rPr>
                            <m:t>𝒘</m:t>
                          </m:r>
                        </m:e>
                        <m:sup>
                          <m:r>
                            <a:rPr lang="en-IN" sz="2100" b="1" i="1">
                              <a:solidFill>
                                <a:srgbClr val="C00000"/>
                              </a:solidFill>
                              <a:latin typeface="Cambria Math"/>
                            </a:rPr>
                            <m:t>𝑻</m:t>
                          </m:r>
                        </m:sup>
                      </m:sSup>
                      <m:r>
                        <a:rPr lang="en-IN" sz="2100" b="1" i="1">
                          <a:solidFill>
                            <a:srgbClr val="C00000"/>
                          </a:solidFill>
                          <a:latin typeface="Cambria Math"/>
                        </a:rPr>
                        <m:t>𝒙</m:t>
                      </m:r>
                    </m:oMath>
                  </m:oMathPara>
                </a14:m>
                <a:endParaRPr lang="en-US" sz="21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175919" y="3861948"/>
                <a:ext cx="3429000" cy="874855"/>
              </a:xfrm>
              <a:prstGeom prst="rect">
                <a:avLst/>
              </a:prstGeom>
              <a:blipFill>
                <a:blip r:embed="rId5"/>
                <a:stretch>
                  <a:fillRect/>
                </a:stretch>
              </a:blipFill>
            </p:spPr>
            <p:txBody>
              <a:bodyPr/>
              <a:lstStyle/>
              <a:p>
                <a:r>
                  <a:rPr lang="en-US">
                    <a:noFill/>
                  </a:rPr>
                  <a:t> </a:t>
                </a:r>
              </a:p>
            </p:txBody>
          </p:sp>
        </mc:Fallback>
      </mc:AlternateContent>
      <p:sp>
        <p:nvSpPr>
          <p:cNvPr id="8" name="Rectangle 7"/>
          <p:cNvSpPr/>
          <p:nvPr/>
        </p:nvSpPr>
        <p:spPr>
          <a:xfrm>
            <a:off x="2865439" y="4801702"/>
            <a:ext cx="6049961" cy="590931"/>
          </a:xfrm>
          <a:prstGeom prst="rect">
            <a:avLst/>
          </a:prstGeom>
        </p:spPr>
        <p:txBody>
          <a:bodyPr wrap="square">
            <a:spAutoFit/>
          </a:bodyPr>
          <a:lstStyle/>
          <a:p>
            <a:pPr algn="just">
              <a:lnSpc>
                <a:spcPct val="120000"/>
              </a:lnSpc>
            </a:pPr>
            <a:r>
              <a:rPr lang="en-US" sz="1350" b="1" dirty="0">
                <a:latin typeface="Times New Roman" panose="02020603050405020304" pitchFamily="18" charset="0"/>
                <a:cs typeface="Times New Roman" panose="02020603050405020304" pitchFamily="18" charset="0"/>
              </a:rPr>
              <a:t>Objective: </a:t>
            </a:r>
            <a:r>
              <a:rPr lang="en-US" sz="1350" b="1" dirty="0">
                <a:solidFill>
                  <a:srgbClr val="0000FF"/>
                </a:solidFill>
                <a:latin typeface="Times New Roman" panose="02020603050405020304" pitchFamily="18" charset="0"/>
                <a:cs typeface="Times New Roman" panose="02020603050405020304" pitchFamily="18" charset="0"/>
              </a:rPr>
              <a:t>To find a projection matrix w from N-dimensional to M-dimensional vectors that keeps error low.</a:t>
            </a:r>
          </a:p>
        </p:txBody>
      </p:sp>
      <p:sp>
        <p:nvSpPr>
          <p:cNvPr id="10" name="TextBox 9"/>
          <p:cNvSpPr txBox="1"/>
          <p:nvPr/>
        </p:nvSpPr>
        <p:spPr>
          <a:xfrm>
            <a:off x="2180199" y="341921"/>
            <a:ext cx="6735201" cy="507831"/>
          </a:xfrm>
          <a:prstGeom prst="rect">
            <a:avLst/>
          </a:prstGeom>
          <a:noFill/>
          <a:ln>
            <a:solidFill>
              <a:schemeClr val="bg2">
                <a:lumMod val="10000"/>
              </a:schemeClr>
            </a:solidFill>
          </a:ln>
        </p:spPr>
        <p:txBody>
          <a:bodyPr wrap="square" rtlCol="0">
            <a:spAutoFit/>
          </a:bodyPr>
          <a:lstStyle/>
          <a:p>
            <a:pPr>
              <a:spcBef>
                <a:spcPct val="0"/>
              </a:spcBef>
            </a:pPr>
            <a:r>
              <a:rPr lang="en-US" sz="2700" b="1" dirty="0">
                <a:solidFill>
                  <a:schemeClr val="bg2">
                    <a:lumMod val="10000"/>
                  </a:schemeClr>
                </a:solidFill>
                <a:latin typeface="Times New Roman" panose="02020603050405020304" pitchFamily="18" charset="0"/>
                <a:ea typeface="+mj-ea"/>
                <a:cs typeface="Times New Roman" panose="02020603050405020304" pitchFamily="18" charset="0"/>
              </a:rPr>
              <a:t>Features in Machine Learning</a:t>
            </a:r>
          </a:p>
        </p:txBody>
      </p:sp>
      <p:sp>
        <p:nvSpPr>
          <p:cNvPr id="11" name="Date Placeholder 10"/>
          <p:cNvSpPr>
            <a:spLocks noGrp="1"/>
          </p:cNvSpPr>
          <p:nvPr>
            <p:ph type="dt" sz="half" idx="10"/>
          </p:nvPr>
        </p:nvSpPr>
        <p:spPr/>
        <p:txBody>
          <a:bodyPr/>
          <a:lstStyle/>
          <a:p>
            <a:fld id="{189FCC08-1546-4FE6-A6A1-49E13E18E392}" type="datetime1">
              <a:rPr lang="en-IN" smtClean="0"/>
              <a:t>09-08-2022</a:t>
            </a:fld>
            <a:endParaRPr lang="en-IN"/>
          </a:p>
        </p:txBody>
      </p:sp>
      <p:sp>
        <p:nvSpPr>
          <p:cNvPr id="12" name="Footer Placeholder 11"/>
          <p:cNvSpPr>
            <a:spLocks noGrp="1"/>
          </p:cNvSpPr>
          <p:nvPr>
            <p:ph type="ftr" sz="quarter" idx="11"/>
          </p:nvPr>
        </p:nvSpPr>
        <p:spPr/>
        <p:txBody>
          <a:bodyPr/>
          <a:lstStyle/>
          <a:p>
            <a:r>
              <a:rPr lang="en-IN"/>
              <a:t>Presenter: Dr. Suresh Raikwar</a:t>
            </a:r>
          </a:p>
        </p:txBody>
      </p:sp>
      <p:sp>
        <p:nvSpPr>
          <p:cNvPr id="13" name="Slide Number Placeholder 12"/>
          <p:cNvSpPr>
            <a:spLocks noGrp="1"/>
          </p:cNvSpPr>
          <p:nvPr>
            <p:ph type="sldNum" sz="quarter" idx="12"/>
          </p:nvPr>
        </p:nvSpPr>
        <p:spPr/>
        <p:txBody>
          <a:bodyPr/>
          <a:lstStyle/>
          <a:p>
            <a:fld id="{22B56B54-FDAE-4B97-84D6-317732DFA9E8}" type="slidenum">
              <a:rPr lang="en-IN" smtClean="0"/>
              <a:t>94</a:t>
            </a:fld>
            <a:endParaRPr lang="en-IN"/>
          </a:p>
        </p:txBody>
      </p:sp>
      <p:pic>
        <p:nvPicPr>
          <p:cNvPr id="15" name="Picture 14" descr="Related image">
            <a:extLst>
              <a:ext uri="{FF2B5EF4-FFF2-40B4-BE49-F238E27FC236}">
                <a16:creationId xmlns:a16="http://schemas.microsoft.com/office/drawing/2014/main" id="{01581C80-83E6-4788-BECD-DB8C11F9F872}"/>
              </a:ext>
            </a:extLst>
          </p:cNvPr>
          <p:cNvPicPr/>
          <p:nvPr/>
        </p:nvPicPr>
        <p:blipFill>
          <a:blip r:embed="rId6"/>
          <a:srcRect l="3793" t="21970" r="3781" b="23464"/>
          <a:stretch>
            <a:fillRect/>
          </a:stretch>
        </p:blipFill>
        <p:spPr bwMode="auto">
          <a:xfrm>
            <a:off x="251520" y="168754"/>
            <a:ext cx="1622550" cy="871034"/>
          </a:xfrm>
          <a:prstGeom prst="rect">
            <a:avLst/>
          </a:prstGeom>
          <a:noFill/>
          <a:ln w="9525">
            <a:noFill/>
            <a:miter lim="800000"/>
            <a:headEnd/>
            <a:tailEnd/>
          </a:ln>
        </p:spPr>
      </p:pic>
    </p:spTree>
    <p:extLst>
      <p:ext uri="{BB962C8B-B14F-4D97-AF65-F5344CB8AC3E}">
        <p14:creationId xmlns:p14="http://schemas.microsoft.com/office/powerpoint/2010/main" val="1626548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a:t>
            </a:r>
          </a:p>
        </p:txBody>
      </p:sp>
      <p:sp>
        <p:nvSpPr>
          <p:cNvPr id="3" name="Content Placeholder 2"/>
          <p:cNvSpPr>
            <a:spLocks noGrp="1"/>
          </p:cNvSpPr>
          <p:nvPr>
            <p:ph idx="1"/>
          </p:nvPr>
        </p:nvSpPr>
        <p:spPr>
          <a:xfrm>
            <a:off x="457200" y="1600201"/>
            <a:ext cx="7696200" cy="1828800"/>
          </a:xfrm>
        </p:spPr>
        <p:txBody>
          <a:body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dirty="0"/>
              <a:t>number of training examples is fixed</a:t>
            </a:r>
          </a:p>
          <a:p>
            <a:pPr lvl="1">
              <a:lnSpc>
                <a:spcPct val="93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dirty="0"/>
              <a:t>	=&gt; the classifier</a:t>
            </a:r>
            <a:r>
              <a:rPr lang="en-IN" dirty="0">
                <a:latin typeface="Arial"/>
              </a:rPr>
              <a:t>’</a:t>
            </a:r>
            <a:r>
              <a:rPr lang="en-GB" dirty="0"/>
              <a:t>s performance usually will degrade for a large number of features!</a:t>
            </a:r>
          </a:p>
        </p:txBody>
      </p:sp>
      <p:pic>
        <p:nvPicPr>
          <p:cNvPr id="4" name="Picture 17" descr="curse_of_dimensionality_c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352800"/>
            <a:ext cx="5817047" cy="2613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197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Reduction in ML</a:t>
            </a:r>
          </a:p>
        </p:txBody>
      </p:sp>
      <p:sp>
        <p:nvSpPr>
          <p:cNvPr id="3" name="Content Placeholder 2"/>
          <p:cNvSpPr>
            <a:spLocks noGrp="1"/>
          </p:cNvSpPr>
          <p:nvPr>
            <p:ph idx="1"/>
          </p:nvPr>
        </p:nvSpPr>
        <p:spPr/>
        <p:txBody>
          <a:bodyPr>
            <a:normAutofit/>
          </a:bodyPr>
          <a:lstStyle/>
          <a:p>
            <a:pPr>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800" dirty="0"/>
              <a:t>Irrelevant and </a:t>
            </a:r>
          </a:p>
          <a:p>
            <a:pPr>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800" dirty="0"/>
              <a:t>redundant features </a:t>
            </a:r>
          </a:p>
          <a:p>
            <a:pPr lvl="1">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400" dirty="0"/>
              <a:t>can confuse learners.</a:t>
            </a:r>
          </a:p>
          <a:p>
            <a:pPr lvl="1">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endParaRPr lang="en-GB" sz="2400" dirty="0"/>
          </a:p>
          <a:p>
            <a:pPr>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800" dirty="0"/>
              <a:t>Limited training data.</a:t>
            </a:r>
          </a:p>
          <a:p>
            <a:pPr>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800" dirty="0"/>
              <a:t>Limited computational resources.</a:t>
            </a:r>
          </a:p>
          <a:p>
            <a:pPr>
              <a:lnSpc>
                <a:spcPct val="120000"/>
              </a:lnSpc>
              <a:spcBef>
                <a:spcPts val="600"/>
              </a:spcBef>
              <a:buFont typeface="Arial" charset="0"/>
              <a:buChar char="-"/>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9431338" algn="l"/>
              </a:tabLst>
            </a:pPr>
            <a:r>
              <a:rPr lang="en-GB" sz="2800" b="1" dirty="0"/>
              <a:t>Curse of dimensionality</a:t>
            </a:r>
            <a:r>
              <a:rPr lang="en-GB" sz="2800" dirty="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dirty="0"/>
          </a:p>
        </p:txBody>
      </p:sp>
    </p:spTree>
    <p:extLst>
      <p:ext uri="{BB962C8B-B14F-4D97-AF65-F5344CB8AC3E}">
        <p14:creationId xmlns:p14="http://schemas.microsoft.com/office/powerpoint/2010/main" val="705339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732" y="304800"/>
            <a:ext cx="8229600" cy="990600"/>
          </a:xfrm>
        </p:spPr>
        <p:txBody>
          <a:bodyPr>
            <a:normAutofit/>
          </a:bodyPr>
          <a:lstStyle/>
          <a:p>
            <a:r>
              <a:rPr lang="en-US" sz="3600" dirty="0"/>
              <a:t>Feature Selection</a:t>
            </a:r>
          </a:p>
        </p:txBody>
      </p:sp>
      <p:sp>
        <p:nvSpPr>
          <p:cNvPr id="3" name="Content Placeholder 2"/>
          <p:cNvSpPr>
            <a:spLocks noGrp="1"/>
          </p:cNvSpPr>
          <p:nvPr>
            <p:ph idx="1"/>
          </p:nvPr>
        </p:nvSpPr>
        <p:spPr>
          <a:xfrm>
            <a:off x="441638" y="1295400"/>
            <a:ext cx="8229600" cy="1066799"/>
          </a:xfrm>
        </p:spPr>
        <p:txBody>
          <a:bodyPr>
            <a:normAutofit/>
          </a:bodyPr>
          <a:lstStyle/>
          <a:p>
            <a:pPr marL="0" indent="0">
              <a:buNone/>
            </a:pPr>
            <a:r>
              <a:rPr lang="en-GB" sz="2800" dirty="0"/>
              <a:t>Problem of selecting some subset of features, while ignoring the rest </a:t>
            </a:r>
            <a:endParaRPr lang="en-US" sz="2800"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441638" y="3352800"/>
                <a:ext cx="8153400" cy="129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tr-TR" sz="2800" dirty="0"/>
                  <a:t>Project the </a:t>
                </a:r>
                <a:r>
                  <a:rPr lang="en-US" sz="2800" dirty="0"/>
                  <a:t> </a:t>
                </a:r>
                <a:r>
                  <a:rPr lang="tr-TR" sz="2800" dirty="0"/>
                  <a:t>original </a:t>
                </a:r>
                <a:r>
                  <a:rPr lang="tr-TR" sz="2800" i="1" dirty="0">
                    <a:solidFill>
                      <a:srgbClr val="0000FF"/>
                    </a:solidFill>
                  </a:rPr>
                  <a:t>x</a:t>
                </a:r>
                <a:r>
                  <a:rPr lang="tr-TR" sz="2800" i="1" baseline="-25000" dirty="0">
                    <a:solidFill>
                      <a:srgbClr val="0000FF"/>
                    </a:solidFill>
                  </a:rPr>
                  <a:t>i</a:t>
                </a:r>
                <a:r>
                  <a:rPr lang="tr-TR" sz="2800" dirty="0">
                    <a:solidFill>
                      <a:srgbClr val="0000FF"/>
                    </a:solidFill>
                  </a:rPr>
                  <a:t> </a:t>
                </a:r>
                <a:r>
                  <a:rPr lang="tr-TR" sz="2800" dirty="0"/>
                  <a:t>, </a:t>
                </a:r>
                <a:r>
                  <a:rPr lang="tr-TR" sz="2800" i="1" dirty="0">
                    <a:solidFill>
                      <a:schemeClr val="accent1">
                        <a:lumMod val="50000"/>
                      </a:schemeClr>
                    </a:solidFill>
                  </a:rPr>
                  <a:t>i </a:t>
                </a:r>
                <a:r>
                  <a:rPr lang="tr-TR" sz="2800" dirty="0">
                    <a:solidFill>
                      <a:schemeClr val="accent1">
                        <a:lumMod val="50000"/>
                      </a:schemeClr>
                    </a:solidFill>
                  </a:rPr>
                  <a:t>=1,...,</a:t>
                </a:r>
                <a:r>
                  <a:rPr lang="tr-TR" sz="2800" i="1" dirty="0">
                    <a:solidFill>
                      <a:schemeClr val="accent1">
                        <a:lumMod val="50000"/>
                      </a:schemeClr>
                    </a:solidFill>
                  </a:rPr>
                  <a:t>d</a:t>
                </a:r>
                <a:r>
                  <a:rPr lang="tr-TR" sz="2800" dirty="0">
                    <a:solidFill>
                      <a:schemeClr val="accent1">
                        <a:lumMod val="50000"/>
                      </a:schemeClr>
                    </a:solidFill>
                  </a:rPr>
                  <a:t> </a:t>
                </a:r>
                <a:r>
                  <a:rPr lang="tr-TR" sz="2800" dirty="0"/>
                  <a:t>dimensions to </a:t>
                </a:r>
                <a:r>
                  <a:rPr lang="en-US" sz="2800" dirty="0"/>
                  <a:t> </a:t>
                </a:r>
                <a:r>
                  <a:rPr lang="tr-TR" sz="2800" dirty="0"/>
                  <a:t>new </a:t>
                </a:r>
                <a14:m>
                  <m:oMath xmlns:m="http://schemas.openxmlformats.org/officeDocument/2006/math">
                    <m:r>
                      <a:rPr lang="en-IN" sz="2800" b="0" i="1" smtClean="0">
                        <a:latin typeface="Cambria Math"/>
                      </a:rPr>
                      <m:t>𝑘</m:t>
                    </m:r>
                    <m:r>
                      <a:rPr lang="en-IN" sz="2800" b="0" i="1" smtClean="0">
                        <a:latin typeface="Cambria Math"/>
                      </a:rPr>
                      <m:t>&lt;</m:t>
                    </m:r>
                    <m:r>
                      <a:rPr lang="en-IN" sz="2800" b="0" i="1" smtClean="0">
                        <a:latin typeface="Cambria Math"/>
                      </a:rPr>
                      <m:t>𝑑</m:t>
                    </m:r>
                    <m:r>
                      <a:rPr lang="en-IN" sz="2800" b="0" i="1" smtClean="0">
                        <a:latin typeface="Cambria Math"/>
                      </a:rPr>
                      <m:t> </m:t>
                    </m:r>
                  </m:oMath>
                </a14:m>
                <a:r>
                  <a:rPr lang="tr-TR" sz="2800" dirty="0"/>
                  <a:t>dimensions, </a:t>
                </a:r>
                <a:r>
                  <a:rPr lang="tr-TR" sz="2800" i="1" dirty="0">
                    <a:solidFill>
                      <a:srgbClr val="0000FF"/>
                    </a:solidFill>
                  </a:rPr>
                  <a:t>z</a:t>
                </a:r>
                <a:r>
                  <a:rPr lang="tr-TR" sz="2800" i="1" baseline="-25000" dirty="0">
                    <a:solidFill>
                      <a:srgbClr val="0000FF"/>
                    </a:solidFill>
                  </a:rPr>
                  <a:t>j</a:t>
                </a:r>
                <a:r>
                  <a:rPr lang="tr-TR" sz="2800" dirty="0"/>
                  <a:t> , </a:t>
                </a:r>
                <a:r>
                  <a:rPr lang="tr-TR" sz="2800" i="1" dirty="0">
                    <a:solidFill>
                      <a:schemeClr val="accent1">
                        <a:lumMod val="50000"/>
                      </a:schemeClr>
                    </a:solidFill>
                  </a:rPr>
                  <a:t>j </a:t>
                </a:r>
                <a:r>
                  <a:rPr lang="tr-TR" sz="2800" dirty="0">
                    <a:solidFill>
                      <a:schemeClr val="accent1">
                        <a:lumMod val="50000"/>
                      </a:schemeClr>
                    </a:solidFill>
                  </a:rPr>
                  <a:t>=1,...,</a:t>
                </a:r>
                <a:r>
                  <a:rPr lang="tr-TR" sz="2800" i="1" dirty="0">
                    <a:solidFill>
                      <a:schemeClr val="accent1">
                        <a:lumMod val="50000"/>
                      </a:schemeClr>
                    </a:solidFill>
                  </a:rPr>
                  <a:t>k</a:t>
                </a:r>
              </a:p>
            </p:txBody>
          </p:sp>
        </mc:Choice>
        <mc:Fallback xmlns="">
          <p:sp>
            <p:nvSpPr>
              <p:cNvPr id="4" name="Rectangle 3"/>
              <p:cNvSpPr txBox="1">
                <a:spLocks noRot="1" noChangeAspect="1" noMove="1" noResize="1" noEditPoints="1" noAdjustHandles="1" noChangeArrowheads="1" noChangeShapeType="1" noTextEdit="1"/>
              </p:cNvSpPr>
              <p:nvPr/>
            </p:nvSpPr>
            <p:spPr>
              <a:xfrm>
                <a:off x="441638" y="3352800"/>
                <a:ext cx="8153400" cy="1295400"/>
              </a:xfrm>
              <a:prstGeom prst="rect">
                <a:avLst/>
              </a:prstGeom>
              <a:blipFill rotWithShape="1">
                <a:blip r:embed="rId2"/>
                <a:stretch>
                  <a:fillRect l="-1271" t="-4225"/>
                </a:stretch>
              </a:blipFill>
            </p:spPr>
            <p:txBody>
              <a:bodyPr/>
              <a:lstStyle/>
              <a:p>
                <a:r>
                  <a:rPr lang="en-IN">
                    <a:noFill/>
                  </a:rPr>
                  <a:t> </a:t>
                </a:r>
              </a:p>
            </p:txBody>
          </p:sp>
        </mc:Fallback>
      </mc:AlternateContent>
      <p:sp>
        <p:nvSpPr>
          <p:cNvPr id="5" name="Title 1"/>
          <p:cNvSpPr txBox="1">
            <a:spLocks/>
          </p:cNvSpPr>
          <p:nvPr/>
        </p:nvSpPr>
        <p:spPr>
          <a:xfrm>
            <a:off x="445050" y="2362200"/>
            <a:ext cx="822960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lumMod val="75000"/>
                  </a:schemeClr>
                </a:solidFill>
                <a:latin typeface="+mj-lt"/>
                <a:ea typeface="+mj-ea"/>
                <a:cs typeface="+mj-cs"/>
              </a:defRPr>
            </a:lvl1pPr>
          </a:lstStyle>
          <a:p>
            <a:r>
              <a:rPr lang="en-US" sz="3600" dirty="0"/>
              <a:t>Feature Extraction</a:t>
            </a:r>
          </a:p>
        </p:txBody>
      </p:sp>
      <p:sp>
        <p:nvSpPr>
          <p:cNvPr id="6" name="TextBox 5"/>
          <p:cNvSpPr txBox="1"/>
          <p:nvPr/>
        </p:nvSpPr>
        <p:spPr>
          <a:xfrm>
            <a:off x="735169" y="4659573"/>
            <a:ext cx="7566338" cy="1661993"/>
          </a:xfrm>
          <a:prstGeom prst="rect">
            <a:avLst/>
          </a:prstGeom>
          <a:solidFill>
            <a:schemeClr val="accent2">
              <a:lumMod val="20000"/>
              <a:lumOff val="80000"/>
            </a:schemeClr>
          </a:solidFill>
          <a:ln w="3175">
            <a:solidFill>
              <a:schemeClr val="tx1"/>
            </a:solidFill>
          </a:ln>
        </p:spPr>
        <p:txBody>
          <a:bodyPr wrap="square" rtlCol="0">
            <a:spAutoFit/>
          </a:bodyPr>
          <a:lstStyle/>
          <a:p>
            <a:r>
              <a:rPr lang="en-US" sz="2800" dirty="0">
                <a:solidFill>
                  <a:srgbClr val="002060"/>
                </a:solidFill>
              </a:rPr>
              <a:t>Criteria for selection/extraction: </a:t>
            </a:r>
          </a:p>
          <a:p>
            <a:r>
              <a:rPr lang="en-US" sz="2800" dirty="0">
                <a:solidFill>
                  <a:srgbClr val="002060"/>
                </a:solidFill>
              </a:rPr>
              <a:t>either improve or maintain the classification accuracy, simplify classifier complexity.</a:t>
            </a:r>
          </a:p>
          <a:p>
            <a:endParaRPr lang="en-US" dirty="0"/>
          </a:p>
        </p:txBody>
      </p:sp>
    </p:spTree>
    <p:extLst>
      <p:ext uri="{BB962C8B-B14F-4D97-AF65-F5344CB8AC3E}">
        <p14:creationId xmlns:p14="http://schemas.microsoft.com/office/powerpoint/2010/main" val="299573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30763"/>
              </a:xfrm>
            </p:spPr>
            <p:txBody>
              <a:bodyPr>
                <a:normAutofit/>
              </a:bodyPr>
              <a:lstStyle/>
              <a:p>
                <a:pPr>
                  <a:lnSpc>
                    <a:spcPct val="93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t>Given a set of features </a:t>
                </a:r>
                <a14:m>
                  <m:oMath xmlns:m="http://schemas.openxmlformats.org/officeDocument/2006/math">
                    <m:r>
                      <a:rPr lang="en-IN" sz="2800" b="0" i="1" smtClean="0">
                        <a:latin typeface="Cambria Math"/>
                      </a:rPr>
                      <m:t> </m:t>
                    </m:r>
                    <m:r>
                      <a:rPr lang="en-IN" sz="2800" b="0" i="1" smtClean="0">
                        <a:latin typeface="Cambria Math"/>
                      </a:rPr>
                      <m:t>𝐹</m:t>
                    </m:r>
                    <m:r>
                      <a:rPr lang="en-IN" sz="2800" b="0" i="1" smtClean="0">
                        <a:latin typeface="Cambria Math"/>
                      </a:rPr>
                      <m:t>={</m:t>
                    </m:r>
                    <m:sSub>
                      <m:sSubPr>
                        <m:ctrlPr>
                          <a:rPr lang="en-IN" sz="2800" b="0" i="1" smtClean="0">
                            <a:latin typeface="Cambria Math" panose="02040503050406030204" pitchFamily="18" charset="0"/>
                          </a:rPr>
                        </m:ctrlPr>
                      </m:sSubPr>
                      <m:e>
                        <m:r>
                          <a:rPr lang="en-US" sz="2800" b="0" i="1" smtClean="0">
                            <a:latin typeface="Cambria Math"/>
                          </a:rPr>
                          <m:t>𝑥</m:t>
                        </m:r>
                      </m:e>
                      <m:sub>
                        <m:r>
                          <a:rPr lang="en-IN" sz="2800" b="0" i="1" smtClean="0">
                            <a:latin typeface="Cambria Math"/>
                          </a:rPr>
                          <m:t>1</m:t>
                        </m:r>
                      </m:sub>
                    </m:sSub>
                    <m:r>
                      <a:rPr lang="en-IN" sz="2800" b="0" i="1" smtClean="0">
                        <a:latin typeface="Cambria Math"/>
                      </a:rPr>
                      <m:t>, …,</m:t>
                    </m:r>
                    <m:sSub>
                      <m:sSubPr>
                        <m:ctrlPr>
                          <a:rPr lang="en-IN" sz="2800" b="0" i="1" smtClean="0">
                            <a:latin typeface="Cambria Math" panose="02040503050406030204" pitchFamily="18" charset="0"/>
                          </a:rPr>
                        </m:ctrlPr>
                      </m:sSubPr>
                      <m:e>
                        <m:r>
                          <a:rPr lang="en-US" sz="2800" b="0" i="1" smtClean="0">
                            <a:latin typeface="Cambria Math"/>
                          </a:rPr>
                          <m:t>𝑥</m:t>
                        </m:r>
                      </m:e>
                      <m:sub>
                        <m:r>
                          <a:rPr lang="en-IN" sz="2800" b="0" i="1" smtClean="0">
                            <a:latin typeface="Cambria Math"/>
                          </a:rPr>
                          <m:t>𝑛</m:t>
                        </m:r>
                      </m:sub>
                    </m:sSub>
                    <m:r>
                      <a:rPr lang="en-IN" sz="2800" b="0" i="1" smtClean="0">
                        <a:latin typeface="Cambria Math"/>
                      </a:rPr>
                      <m:t>}</m:t>
                    </m:r>
                  </m:oMath>
                </a14:m>
                <a:endParaRPr lang="en-GB" sz="2800" dirty="0"/>
              </a:p>
              <a:p>
                <a:pPr lvl="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dirty="0"/>
                  <a:t>the</a:t>
                </a:r>
                <a:r>
                  <a:rPr lang="en-GB" dirty="0">
                    <a:solidFill>
                      <a:srgbClr val="C20000"/>
                    </a:solidFill>
                  </a:rPr>
                  <a:t> Feature Selection problem </a:t>
                </a:r>
                <a:r>
                  <a:rPr lang="en-GB" dirty="0"/>
                  <a:t>is</a:t>
                </a:r>
              </a:p>
              <a:p>
                <a:pPr lvl="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dirty="0"/>
                  <a:t>to find a subset  </a:t>
                </a:r>
                <a14:m>
                  <m:oMath xmlns:m="http://schemas.openxmlformats.org/officeDocument/2006/math">
                    <m:r>
                      <a:rPr lang="en-IN" b="0" i="1" smtClean="0">
                        <a:latin typeface="Cambria Math"/>
                      </a:rPr>
                      <m:t>𝐹</m:t>
                    </m:r>
                    <m:r>
                      <a:rPr lang="en-IN" b="0" i="1" smtClean="0">
                        <a:latin typeface="Cambria Math"/>
                      </a:rPr>
                      <m:t>′⊆</m:t>
                    </m:r>
                    <m:r>
                      <a:rPr lang="en-IN" b="0" i="1" smtClean="0">
                        <a:latin typeface="Cambria Math"/>
                        <a:ea typeface="Cambria Math"/>
                      </a:rPr>
                      <m:t>𝐹</m:t>
                    </m:r>
                  </m:oMath>
                </a14:m>
                <a:r>
                  <a:rPr lang="en-GB" dirty="0"/>
                  <a:t>  that maximizes the learners</a:t>
                </a:r>
              </a:p>
              <a:p>
                <a:pPr lvl="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dirty="0"/>
                  <a:t>ability to classify patterns.</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t>Formally </a:t>
                </a:r>
                <a14:m>
                  <m:oMath xmlns:m="http://schemas.openxmlformats.org/officeDocument/2006/math">
                    <m:r>
                      <a:rPr lang="en-IN" sz="2800" b="0" i="1" smtClean="0">
                        <a:latin typeface="Cambria Math"/>
                      </a:rPr>
                      <m:t>𝐹</m:t>
                    </m:r>
                    <m:r>
                      <a:rPr lang="en-IN" sz="2800" b="0" i="1" smtClean="0">
                        <a:latin typeface="Cambria Math"/>
                      </a:rPr>
                      <m:t>′</m:t>
                    </m:r>
                  </m:oMath>
                </a14:m>
                <a:r>
                  <a:rPr lang="en-GB" sz="2800" i="1" dirty="0"/>
                  <a:t> </a:t>
                </a:r>
                <a:r>
                  <a:rPr lang="en-GB" sz="2800" dirty="0"/>
                  <a:t>should maximize some scoring function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30763"/>
              </a:xfrm>
              <a:blipFill rotWithShape="1">
                <a:blip r:embed="rId2"/>
                <a:stretch>
                  <a:fillRect l="-1259" t="-1768" r="-815"/>
                </a:stretch>
              </a:blipFill>
            </p:spPr>
            <p:txBody>
              <a:bodyPr/>
              <a:lstStyle/>
              <a:p>
                <a:r>
                  <a:rPr lang="en-US">
                    <a:noFill/>
                  </a:rPr>
                  <a:t> </a:t>
                </a:r>
              </a:p>
            </p:txBody>
          </p:sp>
        </mc:Fallback>
      </mc:AlternateContent>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065881"/>
            <a:ext cx="4038600" cy="279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37964709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2775" y="228600"/>
            <a:ext cx="8153400" cy="990600"/>
          </a:xfrm>
        </p:spPr>
        <p:txBody>
          <a:bodyPr/>
          <a:lstStyle/>
          <a:p>
            <a:pPr eaLnBrk="1" hangingPunct="1"/>
            <a:r>
              <a:rPr lang="en-US" dirty="0"/>
              <a:t>Subset selection</a:t>
            </a:r>
          </a:p>
        </p:txBody>
      </p:sp>
      <p:sp>
        <p:nvSpPr>
          <p:cNvPr id="4" name="Slide Number Placeholder 3"/>
          <p:cNvSpPr>
            <a:spLocks noGrp="1"/>
          </p:cNvSpPr>
          <p:nvPr>
            <p:ph type="sldNum" sz="quarter" idx="11"/>
          </p:nvPr>
        </p:nvSpPr>
        <p:spPr/>
        <p:txBody>
          <a:bodyPr/>
          <a:lstStyle>
            <a:lvl1pPr eaLnBrk="0" hangingPunct="0">
              <a:defRPr sz="3200">
                <a:solidFill>
                  <a:schemeClr val="tx1"/>
                </a:solidFill>
                <a:latin typeface="Palatino Linotype" charset="0"/>
                <a:ea typeface="ＭＳ Ｐゴシック" charset="0"/>
              </a:defRPr>
            </a:lvl1pPr>
            <a:lvl2pPr marL="742950" indent="-285750" eaLnBrk="0" hangingPunct="0">
              <a:defRPr sz="3200">
                <a:solidFill>
                  <a:schemeClr val="tx1"/>
                </a:solidFill>
                <a:latin typeface="Palatino Linotype" charset="0"/>
                <a:ea typeface="ＭＳ Ｐゴシック" charset="0"/>
              </a:defRPr>
            </a:lvl2pPr>
            <a:lvl3pPr marL="1143000" indent="-228600" eaLnBrk="0" hangingPunct="0">
              <a:defRPr sz="3200">
                <a:solidFill>
                  <a:schemeClr val="tx1"/>
                </a:solidFill>
                <a:latin typeface="Palatino Linotype" charset="0"/>
                <a:ea typeface="ＭＳ Ｐゴシック" charset="0"/>
              </a:defRPr>
            </a:lvl3pPr>
            <a:lvl4pPr marL="1600200" indent="-228600" eaLnBrk="0" hangingPunct="0">
              <a:defRPr sz="3200">
                <a:solidFill>
                  <a:schemeClr val="tx1"/>
                </a:solidFill>
                <a:latin typeface="Palatino Linotype" charset="0"/>
                <a:ea typeface="ＭＳ Ｐゴシック" charset="0"/>
              </a:defRPr>
            </a:lvl4pPr>
            <a:lvl5pPr marL="2057400" indent="-228600" eaLnBrk="0" hangingPunct="0">
              <a:defRPr sz="3200">
                <a:solidFill>
                  <a:schemeClr val="tx1"/>
                </a:solidFill>
                <a:latin typeface="Palatino Linotype" charset="0"/>
                <a:ea typeface="ＭＳ Ｐゴシック" charset="0"/>
              </a:defRPr>
            </a:lvl5pPr>
            <a:lvl6pPr marL="2514600" indent="-228600" eaLnBrk="0" fontAlgn="base" hangingPunct="0">
              <a:spcBef>
                <a:spcPct val="0"/>
              </a:spcBef>
              <a:spcAft>
                <a:spcPct val="0"/>
              </a:spcAft>
              <a:defRPr sz="3200">
                <a:solidFill>
                  <a:schemeClr val="tx1"/>
                </a:solidFill>
                <a:latin typeface="Palatino Linotype" charset="0"/>
                <a:ea typeface="ＭＳ Ｐゴシック" charset="0"/>
              </a:defRPr>
            </a:lvl6pPr>
            <a:lvl7pPr marL="2971800" indent="-228600" eaLnBrk="0" fontAlgn="base" hangingPunct="0">
              <a:spcBef>
                <a:spcPct val="0"/>
              </a:spcBef>
              <a:spcAft>
                <a:spcPct val="0"/>
              </a:spcAft>
              <a:defRPr sz="3200">
                <a:solidFill>
                  <a:schemeClr val="tx1"/>
                </a:solidFill>
                <a:latin typeface="Palatino Linotype" charset="0"/>
                <a:ea typeface="ＭＳ Ｐゴシック" charset="0"/>
              </a:defRPr>
            </a:lvl7pPr>
            <a:lvl8pPr marL="3429000" indent="-228600" eaLnBrk="0" fontAlgn="base" hangingPunct="0">
              <a:spcBef>
                <a:spcPct val="0"/>
              </a:spcBef>
              <a:spcAft>
                <a:spcPct val="0"/>
              </a:spcAft>
              <a:defRPr sz="3200">
                <a:solidFill>
                  <a:schemeClr val="tx1"/>
                </a:solidFill>
                <a:latin typeface="Palatino Linotype" charset="0"/>
                <a:ea typeface="ＭＳ Ｐゴシック" charset="0"/>
              </a:defRPr>
            </a:lvl8pPr>
            <a:lvl9pPr marL="3886200" indent="-228600" eaLnBrk="0" fontAlgn="base" hangingPunct="0">
              <a:spcBef>
                <a:spcPct val="0"/>
              </a:spcBef>
              <a:spcAft>
                <a:spcPct val="0"/>
              </a:spcAft>
              <a:defRPr sz="3200">
                <a:solidFill>
                  <a:schemeClr val="tx1"/>
                </a:solidFill>
                <a:latin typeface="Palatino Linotype" charset="0"/>
                <a:ea typeface="ＭＳ Ｐゴシック" charset="0"/>
              </a:defRPr>
            </a:lvl9pPr>
          </a:lstStyle>
          <a:p>
            <a:pPr eaLnBrk="1" hangingPunct="1">
              <a:lnSpc>
                <a:spcPct val="80000"/>
              </a:lnSpc>
            </a:pPr>
            <a:fld id="{93861D09-05D5-F949-82A0-2624FD504B0B}" type="slidenum">
              <a:rPr lang="tr-TR" sz="1200">
                <a:solidFill>
                  <a:srgbClr val="FFFFFF"/>
                </a:solidFill>
              </a:rPr>
              <a:pPr eaLnBrk="1" hangingPunct="1">
                <a:lnSpc>
                  <a:spcPct val="80000"/>
                </a:lnSpc>
              </a:pPr>
              <a:t>99</a:t>
            </a:fld>
            <a:endParaRPr lang="tr-TR" sz="1200">
              <a:solidFill>
                <a:srgbClr val="FFFFFF"/>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612775" y="1600200"/>
                <a:ext cx="8153400" cy="4495800"/>
              </a:xfrm>
            </p:spPr>
            <p:txBody>
              <a:bodyPr>
                <a:normAutofit/>
              </a:bodyPr>
              <a:lstStyle/>
              <a:p>
                <a:pPr eaLnBrk="1" hangingPunct="1"/>
                <a:r>
                  <a:rPr lang="en-US" i="1" dirty="0">
                    <a:solidFill>
                      <a:srgbClr val="0000FF"/>
                    </a:solidFill>
                  </a:rPr>
                  <a:t>d</a:t>
                </a:r>
                <a:r>
                  <a:rPr lang="en-US" dirty="0"/>
                  <a:t> initial features </a:t>
                </a:r>
              </a:p>
              <a:p>
                <a:pPr eaLnBrk="1" hangingPunct="1"/>
                <a:r>
                  <a:rPr lang="en-US" dirty="0"/>
                  <a:t>There are </a:t>
                </a:r>
                <a14:m>
                  <m:oMath xmlns:m="http://schemas.openxmlformats.org/officeDocument/2006/math">
                    <m:sSup>
                      <m:sSupPr>
                        <m:ctrlPr>
                          <a:rPr lang="en-US" sz="4000" i="1" smtClean="0">
                            <a:solidFill>
                              <a:srgbClr val="0000FF"/>
                            </a:solidFill>
                            <a:latin typeface="Cambria Math" panose="02040503050406030204" pitchFamily="18" charset="0"/>
                          </a:rPr>
                        </m:ctrlPr>
                      </m:sSupPr>
                      <m:e>
                        <m:r>
                          <a:rPr lang="en-IN" sz="4000" b="0" i="1" smtClean="0">
                            <a:solidFill>
                              <a:srgbClr val="0000FF"/>
                            </a:solidFill>
                            <a:latin typeface="Cambria Math"/>
                          </a:rPr>
                          <m:t>2</m:t>
                        </m:r>
                      </m:e>
                      <m:sup>
                        <m:r>
                          <a:rPr lang="en-IN" sz="4000" b="0" i="1" smtClean="0">
                            <a:solidFill>
                              <a:srgbClr val="0000FF"/>
                            </a:solidFill>
                            <a:latin typeface="Cambria Math"/>
                          </a:rPr>
                          <m:t>𝑑</m:t>
                        </m:r>
                      </m:sup>
                    </m:sSup>
                  </m:oMath>
                </a14:m>
                <a:r>
                  <a:rPr lang="en-US" dirty="0"/>
                  <a:t>  possible subsets</a:t>
                </a:r>
              </a:p>
              <a:p>
                <a:r>
                  <a:rPr lang="en-US" dirty="0"/>
                  <a:t>Criteria to decide which subset is the best: </a:t>
                </a:r>
              </a:p>
              <a:p>
                <a:pPr lvl="1"/>
                <a:r>
                  <a:rPr lang="en-IN" dirty="0"/>
                  <a:t>classifier based on these m features has the lowest probability of error of all such classifiers</a:t>
                </a:r>
                <a:endParaRPr lang="en-US" dirty="0"/>
              </a:p>
              <a:p>
                <a:r>
                  <a:rPr lang="en-US" dirty="0"/>
                  <a:t>Can’t go over all </a:t>
                </a:r>
                <a14:m>
                  <m:oMath xmlns:m="http://schemas.openxmlformats.org/officeDocument/2006/math">
                    <m:sSup>
                      <m:sSupPr>
                        <m:ctrlPr>
                          <a:rPr lang="en-US" i="1">
                            <a:solidFill>
                              <a:srgbClr val="0000FF"/>
                            </a:solidFill>
                            <a:latin typeface="Cambria Math" panose="02040503050406030204" pitchFamily="18" charset="0"/>
                          </a:rPr>
                        </m:ctrlPr>
                      </m:sSupPr>
                      <m:e>
                        <m:r>
                          <a:rPr lang="en-IN" i="1">
                            <a:solidFill>
                              <a:srgbClr val="0000FF"/>
                            </a:solidFill>
                            <a:latin typeface="Cambria Math"/>
                          </a:rPr>
                          <m:t>2</m:t>
                        </m:r>
                      </m:e>
                      <m:sup>
                        <m:r>
                          <a:rPr lang="en-IN" i="1">
                            <a:solidFill>
                              <a:srgbClr val="0000FF"/>
                            </a:solidFill>
                            <a:latin typeface="Cambria Math"/>
                          </a:rPr>
                          <m:t>𝑑</m:t>
                        </m:r>
                      </m:sup>
                    </m:sSup>
                  </m:oMath>
                </a14:m>
                <a:r>
                  <a:rPr lang="en-US" dirty="0"/>
                  <a:t> possibilities </a:t>
                </a:r>
              </a:p>
              <a:p>
                <a:pPr eaLnBrk="1" hangingPunct="1"/>
                <a:r>
                  <a:rPr lang="en-US" dirty="0"/>
                  <a:t>Need some heuristics</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612775" y="1600200"/>
                <a:ext cx="8153400" cy="4495800"/>
              </a:xfrm>
              <a:blipFill rotWithShape="1">
                <a:blip r:embed="rId3"/>
                <a:stretch>
                  <a:fillRect l="-1720" t="-1764"/>
                </a:stretch>
              </a:blipFill>
            </p:spPr>
            <p:txBody>
              <a:bodyPr/>
              <a:lstStyle/>
              <a:p>
                <a:r>
                  <a:rPr lang="en-IN">
                    <a:noFill/>
                  </a:rPr>
                  <a:t> </a:t>
                </a:r>
              </a:p>
            </p:txBody>
          </p:sp>
        </mc:Fallback>
      </mc:AlternateContent>
    </p:spTree>
    <p:extLst>
      <p:ext uri="{BB962C8B-B14F-4D97-AF65-F5344CB8AC3E}">
        <p14:creationId xmlns:p14="http://schemas.microsoft.com/office/powerpoint/2010/main" val="478222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down)">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down)">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wipe(down)">
                                      <p:cBhvr>
                                        <p:cTn id="3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1278</TotalTime>
  <Words>5451</Words>
  <Application>Microsoft Office PowerPoint</Application>
  <PresentationFormat>On-screen Show (4:3)</PresentationFormat>
  <Paragraphs>1004</Paragraphs>
  <Slides>113</Slides>
  <Notes>13</Notes>
  <HiddenSlides>1</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113</vt:i4>
      </vt:variant>
    </vt:vector>
  </HeadingPairs>
  <TitlesOfParts>
    <vt:vector size="127" baseType="lpstr">
      <vt:lpstr>Arial</vt:lpstr>
      <vt:lpstr>Arial Unicode MS</vt:lpstr>
      <vt:lpstr>Book Antiqua</vt:lpstr>
      <vt:lpstr>Calibri</vt:lpstr>
      <vt:lpstr>Cambria Math</vt:lpstr>
      <vt:lpstr>Comic Sans MS</vt:lpstr>
      <vt:lpstr>Courier New</vt:lpstr>
      <vt:lpstr>Palatino Linotype</vt:lpstr>
      <vt:lpstr>Times New Roman</vt:lpstr>
      <vt:lpstr>Verdana</vt:lpstr>
      <vt:lpstr>Wingdings</vt:lpstr>
      <vt:lpstr>Office Theme</vt:lpstr>
      <vt:lpstr>Equation</vt:lpstr>
      <vt:lpstr>Formula</vt:lpstr>
      <vt:lpstr>Introduction to Machine Learning (BCSE-0105 )</vt:lpstr>
      <vt:lpstr>Machine Learning: A Definition</vt:lpstr>
      <vt:lpstr>What is Machine Learning?</vt:lpstr>
      <vt:lpstr>A classic example of a task that requires machine learning: It is very hard to say what makes a 2</vt:lpstr>
      <vt:lpstr>Some more examples of tasks that are best solved by using a learning algorithm</vt:lpstr>
      <vt:lpstr>Some more examples….</vt:lpstr>
      <vt:lpstr>Importance of Machine Learning</vt:lpstr>
      <vt:lpstr>Importance of Machine Learning</vt:lpstr>
      <vt:lpstr>Questions</vt:lpstr>
      <vt:lpstr>Questions</vt:lpstr>
      <vt:lpstr>Program Vs. Machine Learning</vt:lpstr>
      <vt:lpstr>When to use Machine Learning?</vt:lpstr>
      <vt:lpstr>Components of a Learning System</vt:lpstr>
      <vt:lpstr>Learner System as Black Box</vt:lpstr>
      <vt:lpstr>Learning System</vt:lpstr>
      <vt:lpstr>Work of Learner</vt:lpstr>
      <vt:lpstr>Learning Process</vt:lpstr>
      <vt:lpstr>PowerPoint Presentation</vt:lpstr>
      <vt:lpstr>Designing a Learning System </vt:lpstr>
      <vt:lpstr>Choosing Training Experience (Example: Playing Chess)</vt:lpstr>
      <vt:lpstr>Learning Algorithm </vt:lpstr>
      <vt:lpstr>Mathematical Understanding</vt:lpstr>
      <vt:lpstr>Mathematical Understanding</vt:lpstr>
      <vt:lpstr>Mathematical Understanding</vt:lpstr>
      <vt:lpstr>Types of Machine Learning</vt:lpstr>
      <vt:lpstr>Types of Machine Learning</vt:lpstr>
      <vt:lpstr>Types of Machine Learning</vt:lpstr>
      <vt:lpstr>Types of Machine Learning</vt:lpstr>
      <vt:lpstr>Types of Machine Learning</vt:lpstr>
      <vt:lpstr>Types of Machine Learning</vt:lpstr>
      <vt:lpstr>Types of Machine Learning</vt:lpstr>
      <vt:lpstr>Performance Measures</vt:lpstr>
      <vt:lpstr>Performance Measures</vt:lpstr>
      <vt:lpstr>Performance Measures</vt:lpstr>
      <vt:lpstr>Performance Measures</vt:lpstr>
      <vt:lpstr>Process of Learning</vt:lpstr>
      <vt:lpstr>Process of Learning</vt:lpstr>
      <vt:lpstr>Bias and Variance</vt:lpstr>
      <vt:lpstr>Bias and Variance</vt:lpstr>
      <vt:lpstr>Bias and Variance</vt:lpstr>
      <vt:lpstr>Bias and Variance</vt:lpstr>
      <vt:lpstr>Bias and Variance Tradeoff</vt:lpstr>
      <vt:lpstr>Bias and Variance Tradeoff</vt:lpstr>
      <vt:lpstr>Linear Regression </vt:lpstr>
      <vt:lpstr>Example</vt:lpstr>
      <vt:lpstr>Example</vt:lpstr>
      <vt:lpstr>How to represent Linear Regression Model</vt:lpstr>
      <vt:lpstr>Cost Function in Linear Regression Model</vt:lpstr>
      <vt:lpstr>Regression line vs Cost function</vt:lpstr>
      <vt:lpstr>Regression line vs Cost function</vt:lpstr>
      <vt:lpstr>Regression line vs Cost function</vt:lpstr>
      <vt:lpstr>Introduction to Machine Learning (BCSE-0701 ) Day-13</vt:lpstr>
      <vt:lpstr>Introduction to Machine Learning (BCSE-0701 ) Day-14</vt:lpstr>
      <vt:lpstr>Multiple Linear Regression</vt:lpstr>
      <vt:lpstr>Linear Regression</vt:lpstr>
      <vt:lpstr>Gradient Descent</vt:lpstr>
      <vt:lpstr>Idea of Gradient Descent</vt:lpstr>
      <vt:lpstr>Idea of Gradient Descent</vt:lpstr>
      <vt:lpstr>Introduction to Machine Learning (BCSE-0701 ) Day-15</vt:lpstr>
      <vt:lpstr>Gradient Descent Algorithm</vt:lpstr>
      <vt:lpstr>Analysis</vt:lpstr>
      <vt:lpstr>Analysis</vt:lpstr>
      <vt:lpstr>Analysis</vt:lpstr>
      <vt:lpstr>Gradient Descendent Algorithm</vt:lpstr>
      <vt:lpstr>Gradient Descendent Update Rule</vt:lpstr>
      <vt:lpstr>m training examples</vt:lpstr>
      <vt:lpstr>Linear regression with one variable using gradient descent</vt:lpstr>
      <vt:lpstr>Linear regression with one variable using gradient descent</vt:lpstr>
      <vt:lpstr>Linear regression with one variable using gradient descent</vt:lpstr>
      <vt:lpstr>Analysis</vt:lpstr>
      <vt:lpstr>Analysis</vt:lpstr>
      <vt:lpstr>Analysis</vt:lpstr>
      <vt:lpstr>PowerPoint Presentation</vt:lpstr>
      <vt:lpstr>Correlation</vt:lpstr>
      <vt:lpstr>Correlation</vt:lpstr>
      <vt:lpstr>Correlation</vt:lpstr>
      <vt:lpstr>Practice</vt:lpstr>
      <vt:lpstr>Practice</vt:lpstr>
      <vt:lpstr>Practice</vt:lpstr>
      <vt:lpstr>Practice</vt:lpstr>
      <vt:lpstr>PowerPoint Presentation</vt:lpstr>
      <vt:lpstr>Logistic Regression</vt:lpstr>
      <vt:lpstr>PowerPoint Presentation</vt:lpstr>
      <vt:lpstr>Logistic Regression</vt:lpstr>
      <vt:lpstr>Sigmoid function properties</vt:lpstr>
      <vt:lpstr>Logistic regression (sigmoid classifier)</vt:lpstr>
      <vt:lpstr>Logistic Regression</vt:lpstr>
      <vt:lpstr>Maximize likelihood</vt:lpstr>
      <vt:lpstr>PowerPoint Presentation</vt:lpstr>
      <vt:lpstr>PowerPoint Presentation</vt:lpstr>
      <vt:lpstr>PowerPoint Presentation</vt:lpstr>
      <vt:lpstr>PowerPoint Presentation</vt:lpstr>
      <vt:lpstr>PowerPoint Presentation</vt:lpstr>
      <vt:lpstr>Dimensionality Reduction</vt:lpstr>
      <vt:lpstr>Curse of Dimensionality</vt:lpstr>
      <vt:lpstr>Feature Reduction in ML</vt:lpstr>
      <vt:lpstr>Feature Selection</vt:lpstr>
      <vt:lpstr>Feature Selection - Definition</vt:lpstr>
      <vt:lpstr>Subset selection</vt:lpstr>
      <vt:lpstr>Feature Selection Steps</vt:lpstr>
      <vt:lpstr>PowerPoint Presentation</vt:lpstr>
      <vt:lpstr>Feature Selection </vt:lpstr>
      <vt:lpstr>Evaluation Strategies</vt:lpstr>
      <vt:lpstr>Subset selection</vt:lpstr>
      <vt:lpstr>Feature selection</vt:lpstr>
      <vt:lpstr>Pearson correlation coefficient</vt:lpstr>
      <vt:lpstr>Signal to noise ratio</vt:lpstr>
      <vt:lpstr>Multivariate feature selection</vt:lpstr>
      <vt:lpstr>Multivariate feature selection</vt:lpstr>
      <vt:lpstr>Principle Component Analysis (PCA)</vt:lpstr>
      <vt:lpstr>Example: Consider the following data matrix, representing the marks of 5 students in 3 subjects such as Mathematics (M), English (E), and Art (A).</vt:lpstr>
      <vt:lpstr>PowerPoint Presentation</vt:lpstr>
      <vt:lpstr>Evaluating feature subset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ankur.chat31@gmail.com</cp:lastModifiedBy>
  <cp:revision>153</cp:revision>
  <dcterms:created xsi:type="dcterms:W3CDTF">2020-06-30T05:06:42Z</dcterms:created>
  <dcterms:modified xsi:type="dcterms:W3CDTF">2022-08-09T03:32:57Z</dcterms:modified>
</cp:coreProperties>
</file>